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87" r:id="rId1"/>
    <p:sldMasterId id="2147483741" r:id="rId2"/>
  </p:sldMasterIdLst>
  <p:notesMasterIdLst>
    <p:notesMasterId r:id="rId23"/>
  </p:notesMasterIdLst>
  <p:sldIdLst>
    <p:sldId id="657" r:id="rId3"/>
    <p:sldId id="649" r:id="rId4"/>
    <p:sldId id="650" r:id="rId5"/>
    <p:sldId id="652" r:id="rId6"/>
    <p:sldId id="363" r:id="rId7"/>
    <p:sldId id="366" r:id="rId8"/>
    <p:sldId id="364" r:id="rId9"/>
    <p:sldId id="365" r:id="rId10"/>
    <p:sldId id="367" r:id="rId11"/>
    <p:sldId id="651" r:id="rId12"/>
    <p:sldId id="654" r:id="rId13"/>
    <p:sldId id="653" r:id="rId14"/>
    <p:sldId id="655" r:id="rId15"/>
    <p:sldId id="656" r:id="rId16"/>
    <p:sldId id="462" r:id="rId17"/>
    <p:sldId id="375" r:id="rId18"/>
    <p:sldId id="659" r:id="rId19"/>
    <p:sldId id="463" r:id="rId20"/>
    <p:sldId id="658" r:id="rId21"/>
    <p:sldId id="660" r:id="rId22"/>
  </p:sldIdLst>
  <p:sldSz cx="9144000" cy="5143500" type="screen16x9"/>
  <p:notesSz cx="6858000" cy="9144000"/>
  <p:embeddedFontLst>
    <p:embeddedFont>
      <p:font typeface="微软雅黑" pitchFamily="34" charset="-122"/>
      <p:regular r:id="rId24"/>
      <p:bold r:id="rId25"/>
    </p:embeddedFont>
    <p:embeddedFont>
      <p:font typeface="Calibri" pitchFamily="34" charset="0"/>
      <p:regular r:id="rId26"/>
      <p:bold r:id="rId27"/>
      <p:italic r:id="rId28"/>
      <p:boldItalic r:id="rId29"/>
    </p:embeddedFont>
    <p:embeddedFont>
      <p:font typeface="楷体" pitchFamily="49" charset="-122"/>
      <p:regular r:id="rId30"/>
    </p:embeddedFont>
    <p:embeddedFont>
      <p:font typeface="黑体" pitchFamily="49" charset="-122"/>
      <p:regular r:id="rId31"/>
    </p:embeddedFont>
    <p:embeddedFont>
      <p:font typeface="幼圆" pitchFamily="49" charset="-122"/>
      <p:regular r:id="rId32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59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1619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B3D9"/>
    <a:srgbClr val="D9DEF2"/>
    <a:srgbClr val="6878B4"/>
    <a:srgbClr val="FF0000"/>
    <a:srgbClr val="FF9933"/>
    <a:srgbClr val="0000FF"/>
    <a:srgbClr val="009900"/>
    <a:srgbClr val="AFF22A"/>
    <a:srgbClr val="FFFFFF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主题样式 1 - 强调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9556" autoAdjust="0"/>
  </p:normalViewPr>
  <p:slideViewPr>
    <p:cSldViewPr>
      <p:cViewPr>
        <p:scale>
          <a:sx n="70" d="100"/>
          <a:sy n="70" d="100"/>
        </p:scale>
        <p:origin x="-667" y="-77"/>
      </p:cViewPr>
      <p:guideLst>
        <p:guide orient="horz" pos="2159"/>
        <p:guide orient="horz" pos="1619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3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2.fntdata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8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CD5-4B61-A56A-61779D9BB45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CD5-4B61-A56A-61779D9BB45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6CD5-4B61-A56A-61779D9BB45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6CD5-4B61-A56A-61779D9BB450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6CD5-4B61-A56A-61779D9BB450}"/>
              </c:ext>
            </c:extLst>
          </c:dPt>
          <c:cat>
            <c:strRef>
              <c:f>Sheet1!$A$2:$A$6</c:f>
              <c:strCache>
                <c:ptCount val="5"/>
                <c:pt idx="0">
                  <c:v>伙食费</c:v>
                </c:pt>
                <c:pt idx="1">
                  <c:v>购物 </c:v>
                </c:pt>
                <c:pt idx="2">
                  <c:v>储蓄</c:v>
                </c:pt>
                <c:pt idx="3">
                  <c:v>水电费</c:v>
                </c:pt>
                <c:pt idx="4">
                  <c:v>其他支出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40</c:v>
                </c:pt>
                <c:pt idx="1">
                  <c:v>20</c:v>
                </c:pt>
                <c:pt idx="2">
                  <c:v>20</c:v>
                </c:pt>
                <c:pt idx="3">
                  <c:v>15</c:v>
                </c:pt>
                <c:pt idx="4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954-4A2A-BA74-2C5638E257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pPr/>
              <a:t>2018/11/2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938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20789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9309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6195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4796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1974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3478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6946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4316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9541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0869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1066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5470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2704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3335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9866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1440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5539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9583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285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0941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3078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7841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666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6467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1331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6903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9660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0062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0596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0367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048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736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01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99481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3488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6051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0678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7478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4371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5988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223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2294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7067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4844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81013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483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3814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1504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567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569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6251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3006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57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496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366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17604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3922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300996903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4100588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806" y="3305176"/>
            <a:ext cx="7772221" cy="1021556"/>
          </a:xfrm>
          <a:prstGeom prst="rect">
            <a:avLst/>
          </a:prstGeo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806" y="2180035"/>
            <a:ext cx="7772221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48615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60" y="1200151"/>
            <a:ext cx="4056988" cy="339447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8562" y="1200151"/>
            <a:ext cx="4058178" cy="339447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27637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61" y="1151335"/>
            <a:ext cx="4040317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61" y="1631156"/>
            <a:ext cx="4040317" cy="296346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236" y="1151335"/>
            <a:ext cx="4041507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236" y="1631156"/>
            <a:ext cx="4041507" cy="296346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85199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32379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14974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0" y="204787"/>
            <a:ext cx="3007910" cy="871538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4724" y="204789"/>
            <a:ext cx="5112019" cy="438983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60" y="1076327"/>
            <a:ext cx="3007910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12285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124" y="3600451"/>
            <a:ext cx="5487114" cy="425054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124" y="459581"/>
            <a:ext cx="5487114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124" y="4025504"/>
            <a:ext cx="5487114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694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895115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19135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0266" y="205980"/>
            <a:ext cx="2056477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61" y="205980"/>
            <a:ext cx="6058689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934945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3190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394335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3995092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299938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816389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716919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363535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3366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08111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719777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765987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046908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380155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763449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63606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2622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6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slideLayout" Target="../slideLayouts/slideLayout73.xml"/><Relationship Id="rId18" Type="http://schemas.openxmlformats.org/officeDocument/2006/relationships/slideLayout" Target="../slideLayouts/slideLayout78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63.xml"/><Relationship Id="rId21" Type="http://schemas.openxmlformats.org/officeDocument/2006/relationships/slideLayout" Target="../slideLayouts/slideLayout81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17" Type="http://schemas.openxmlformats.org/officeDocument/2006/relationships/slideLayout" Target="../slideLayouts/slideLayout77.xml"/><Relationship Id="rId25" Type="http://schemas.openxmlformats.org/officeDocument/2006/relationships/slideLayout" Target="../slideLayouts/slideLayout85.xml"/><Relationship Id="rId2" Type="http://schemas.openxmlformats.org/officeDocument/2006/relationships/slideLayout" Target="../slideLayouts/slideLayout62.xml"/><Relationship Id="rId16" Type="http://schemas.openxmlformats.org/officeDocument/2006/relationships/slideLayout" Target="../slideLayouts/slideLayout76.xml"/><Relationship Id="rId20" Type="http://schemas.openxmlformats.org/officeDocument/2006/relationships/slideLayout" Target="../slideLayouts/slideLayout80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24" Type="http://schemas.openxmlformats.org/officeDocument/2006/relationships/slideLayout" Target="../slideLayouts/slideLayout84.xml"/><Relationship Id="rId5" Type="http://schemas.openxmlformats.org/officeDocument/2006/relationships/slideLayout" Target="../slideLayouts/slideLayout65.xml"/><Relationship Id="rId15" Type="http://schemas.openxmlformats.org/officeDocument/2006/relationships/slideLayout" Target="../slideLayouts/slideLayout75.xml"/><Relationship Id="rId23" Type="http://schemas.openxmlformats.org/officeDocument/2006/relationships/slideLayout" Target="../slideLayouts/slideLayout83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70.xml"/><Relationship Id="rId19" Type="http://schemas.openxmlformats.org/officeDocument/2006/relationships/slideLayout" Target="../slideLayouts/slideLayout79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slideLayout" Target="../slideLayouts/slideLayout74.xml"/><Relationship Id="rId22" Type="http://schemas.openxmlformats.org/officeDocument/2006/relationships/slideLayout" Target="../slideLayouts/slideLayout82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6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45720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6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87502"/>
            <a:ext cx="41044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回顾与整理 简单的数据统计过程（</a:t>
            </a:r>
            <a:r>
              <a:rPr lang="en-US" altLang="zh-CN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）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61226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  <p:sldLayoutId id="2147483705" r:id="rId18"/>
    <p:sldLayoutId id="2147483706" r:id="rId19"/>
    <p:sldLayoutId id="2147483707" r:id="rId20"/>
    <p:sldLayoutId id="2147483708" r:id="rId21"/>
    <p:sldLayoutId id="2147483709" r:id="rId22"/>
    <p:sldLayoutId id="2147483710" r:id="rId23"/>
    <p:sldLayoutId id="2147483711" r:id="rId24"/>
    <p:sldLayoutId id="2147483712" r:id="rId25"/>
    <p:sldLayoutId id="2147483713" r:id="rId26"/>
    <p:sldLayoutId id="2147483714" r:id="rId27"/>
    <p:sldLayoutId id="2147483715" r:id="rId28"/>
    <p:sldLayoutId id="2147483716" r:id="rId29"/>
    <p:sldLayoutId id="2147483717" r:id="rId30"/>
    <p:sldLayoutId id="2147483718" r:id="rId31"/>
    <p:sldLayoutId id="2147483719" r:id="rId32"/>
    <p:sldLayoutId id="2147483720" r:id="rId33"/>
    <p:sldLayoutId id="2147483721" r:id="rId34"/>
    <p:sldLayoutId id="2147483722" r:id="rId35"/>
    <p:sldLayoutId id="2147483723" r:id="rId36"/>
    <p:sldLayoutId id="2147483724" r:id="rId37"/>
    <p:sldLayoutId id="2147483725" r:id="rId38"/>
    <p:sldLayoutId id="2147483726" r:id="rId39"/>
    <p:sldLayoutId id="2147483727" r:id="rId40"/>
    <p:sldLayoutId id="2147483728" r:id="rId41"/>
    <p:sldLayoutId id="2147483729" r:id="rId42"/>
    <p:sldLayoutId id="2147483730" r:id="rId43"/>
    <p:sldLayoutId id="2147483731" r:id="rId44"/>
    <p:sldLayoutId id="2147483732" r:id="rId45"/>
    <p:sldLayoutId id="2147483733" r:id="rId46"/>
    <p:sldLayoutId id="2147483734" r:id="rId47"/>
    <p:sldLayoutId id="2147483735" r:id="rId48"/>
    <p:sldLayoutId id="2147483736" r:id="rId49"/>
    <p:sldLayoutId id="2147483737" r:id="rId50"/>
    <p:sldLayoutId id="2147483738" r:id="rId51"/>
    <p:sldLayoutId id="2147483739" r:id="rId52"/>
    <p:sldLayoutId id="2147483740" r:id="rId53"/>
    <p:sldLayoutId id="2147483656" r:id="rId54"/>
    <p:sldLayoutId id="2147483657" r:id="rId55"/>
    <p:sldLayoutId id="2147483658" r:id="rId56"/>
    <p:sldLayoutId id="2147483659" r:id="rId57"/>
    <p:sldLayoutId id="2147483660" r:id="rId58"/>
    <p:sldLayoutId id="2147483661" r:id="rId59"/>
    <p:sldLayoutId id="2147483662" r:id="rId6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3" name="矩形 12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7" name="文本框 16"/>
          <p:cNvSpPr txBox="1"/>
          <p:nvPr userDrawn="1"/>
        </p:nvSpPr>
        <p:spPr>
          <a:xfrm>
            <a:off x="193237" y="92978"/>
            <a:ext cx="14927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百分数（二） 折扣</a:t>
            </a:r>
          </a:p>
        </p:txBody>
      </p:sp>
    </p:spTree>
    <p:extLst>
      <p:ext uri="{BB962C8B-B14F-4D97-AF65-F5344CB8AC3E}">
        <p14:creationId xmlns:p14="http://schemas.microsoft.com/office/powerpoint/2010/main" val="4151167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  <p:sldLayoutId id="2147483754" r:id="rId13"/>
    <p:sldLayoutId id="2147483755" r:id="rId14"/>
    <p:sldLayoutId id="2147483756" r:id="rId15"/>
    <p:sldLayoutId id="2147483757" r:id="rId16"/>
    <p:sldLayoutId id="2147483758" r:id="rId17"/>
    <p:sldLayoutId id="2147483759" r:id="rId18"/>
    <p:sldLayoutId id="2147483760" r:id="rId19"/>
    <p:sldLayoutId id="2147483761" r:id="rId20"/>
    <p:sldLayoutId id="2147483762" r:id="rId21"/>
    <p:sldLayoutId id="2147483763" r:id="rId22"/>
    <p:sldLayoutId id="2147483764" r:id="rId23"/>
    <p:sldLayoutId id="2147483765" r:id="rId24"/>
    <p:sldLayoutId id="2147483766" r:id="rId25"/>
  </p:sldLayoutIdLst>
  <p:timing>
    <p:tnLst>
      <p:par>
        <p:cTn id="1" dur="indefinite" restart="never" nodeType="tmRoot"/>
      </p:par>
    </p:tnLst>
  </p:timing>
  <p:txStyles>
    <p:titleStyle>
      <a:lvl1pPr algn="ctr" defTabSz="685165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6895" indent="-213995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5" Type="http://schemas.openxmlformats.org/officeDocument/2006/relationships/slide" Target="slide19.xml"/><Relationship Id="rId4" Type="http://schemas.openxmlformats.org/officeDocument/2006/relationships/slide" Target="slide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slide" Target="slide1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slide" Target="slide9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slide" Target="slide1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slide" Target="slide9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6.png"/><Relationship Id="rId4" Type="http://schemas.openxmlformats.org/officeDocument/2006/relationships/slide" Target="slide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9.xml"/><Relationship Id="rId1" Type="http://schemas.openxmlformats.org/officeDocument/2006/relationships/slideLayout" Target="../slideLayouts/slideLayout13.xml"/><Relationship Id="rId4" Type="http://schemas.openxmlformats.org/officeDocument/2006/relationships/slide" Target="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6.png"/><Relationship Id="rId4" Type="http://schemas.openxmlformats.org/officeDocument/2006/relationships/slide" Target="slide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6.png"/><Relationship Id="rId4" Type="http://schemas.openxmlformats.org/officeDocument/2006/relationships/slide" Target="slide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slide" Target="slide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6.png"/><Relationship Id="rId5" Type="http://schemas.openxmlformats.org/officeDocument/2006/relationships/slide" Target="slide9.xml"/><Relationship Id="rId4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.png"/><Relationship Id="rId2" Type="http://schemas.openxmlformats.org/officeDocument/2006/relationships/tags" Target="../tags/tag4.xml"/><Relationship Id="rId1" Type="http://schemas.openxmlformats.org/officeDocument/2006/relationships/vmlDrawing" Target="../drawings/vmlDrawing1.vml"/><Relationship Id="rId6" Type="http://schemas.openxmlformats.org/officeDocument/2006/relationships/slide" Target="slide9.xml"/><Relationship Id="rId5" Type="http://schemas.openxmlformats.org/officeDocument/2006/relationships/image" Target="../media/image10.emf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png"/><Relationship Id="rId5" Type="http://schemas.openxmlformats.org/officeDocument/2006/relationships/slide" Target="slide9.xml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5508104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E2708353-C4D7-804E-88BA-9C93F6810BF1}"/>
                </a:ext>
              </a:extLst>
            </p:cNvPr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138532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冀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教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版  数学  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六年级  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下册</a:t>
                </a:r>
              </a:p>
            </p:txBody>
          </p:sp>
          <p:cxnSp>
            <p:nvCxnSpPr>
              <p:cNvPr id="8" name="直线连接符 4">
                <a:extLst>
                  <a:ext uri="{FF2B5EF4-FFF2-40B4-BE49-F238E27FC236}">
                    <a16:creationId xmlns:a16="http://schemas.microsoft.com/office/drawing/2014/main" xmlns="" id="{1E311F30-AE0E-1142-B8F8-A01097144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单圆角矩形 8">
            <a:extLst>
              <a:ext uri="{FF2B5EF4-FFF2-40B4-BE49-F238E27FC236}">
                <a16:creationId xmlns:a16="http://schemas.microsoft.com/office/drawing/2014/main" xmlns="" id="{C5E52B34-5C53-2E45-95C1-78E377A38780}"/>
              </a:ext>
            </a:extLst>
          </p:cNvPr>
          <p:cNvSpPr/>
          <p:nvPr/>
        </p:nvSpPr>
        <p:spPr>
          <a:xfrm>
            <a:off x="4788024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0" name="单圆角矩形 9">
            <a:extLst>
              <a:ext uri="{FF2B5EF4-FFF2-40B4-BE49-F238E27FC236}">
                <a16:creationId xmlns:a16="http://schemas.microsoft.com/office/drawing/2014/main" xmlns="" id="{A7F1D9EF-3316-7D4F-B483-9E0FEE52FEB5}"/>
              </a:ext>
            </a:extLst>
          </p:cNvPr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1" name="单圆角矩形 10">
            <a:extLst>
              <a:ext uri="{FF2B5EF4-FFF2-40B4-BE49-F238E27FC236}">
                <a16:creationId xmlns:a16="http://schemas.microsoft.com/office/drawing/2014/main" xmlns="" id="{ADFE2713-38A2-5B46-8BD5-90224BE2A534}"/>
              </a:ext>
            </a:extLst>
          </p:cNvPr>
          <p:cNvSpPr/>
          <p:nvPr/>
        </p:nvSpPr>
        <p:spPr>
          <a:xfrm>
            <a:off x="4787584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2" name="单圆角矩形 11">
            <a:extLst>
              <a:ext uri="{FF2B5EF4-FFF2-40B4-BE49-F238E27FC236}">
                <a16:creationId xmlns:a16="http://schemas.microsoft.com/office/drawing/2014/main" xmlns="" id="{D6576F15-FC59-F645-B9BB-99A40650AF2C}"/>
              </a:ext>
            </a:extLst>
          </p:cNvPr>
          <p:cNvSpPr/>
          <p:nvPr/>
        </p:nvSpPr>
        <p:spPr>
          <a:xfrm>
            <a:off x="2195736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54963" y="1435155"/>
            <a:ext cx="9025549" cy="992579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000" b="1" dirty="0" smtClean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简单的数据统计过程（</a:t>
            </a:r>
            <a:r>
              <a:rPr lang="en-US" altLang="zh-CN" sz="6000" b="1" dirty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6000" b="1" dirty="0" smtClean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en-US" sz="6000" b="1" dirty="0">
              <a:solidFill>
                <a:prstClr val="black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圆角矩形 16">
            <a:hlinkClick r:id="rId3" action="ppaction://hlinksldjump"/>
          </p:cNvPr>
          <p:cNvSpPr/>
          <p:nvPr/>
        </p:nvSpPr>
        <p:spPr>
          <a:xfrm>
            <a:off x="2195736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/>
              </a:rPr>
              <a:t>复习导入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sp>
        <p:nvSpPr>
          <p:cNvPr id="18" name="圆角矩形 17">
            <a:hlinkClick r:id="rId4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/>
              </a:rPr>
              <a:t>巩固练习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sp>
        <p:nvSpPr>
          <p:cNvPr id="19" name="圆角矩形 18">
            <a:hlinkClick r:id="rId5" action="ppaction://hlinksldjump"/>
          </p:cNvPr>
          <p:cNvSpPr/>
          <p:nvPr/>
        </p:nvSpPr>
        <p:spPr>
          <a:xfrm>
            <a:off x="4857293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/>
              </a:rPr>
              <a:t>课后作业</a:t>
            </a:r>
          </a:p>
        </p:txBody>
      </p:sp>
      <p:sp>
        <p:nvSpPr>
          <p:cNvPr id="20" name="矩形 19"/>
          <p:cNvSpPr/>
          <p:nvPr/>
        </p:nvSpPr>
        <p:spPr>
          <a:xfrm>
            <a:off x="912693" y="519703"/>
            <a:ext cx="2711320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 smtClean="0">
                <a:solidFill>
                  <a:srgbClr val="0050AA"/>
                </a:solidFill>
                <a:latin typeface="宋体"/>
              </a:rPr>
              <a:t>回顾与整理</a:t>
            </a:r>
            <a:endParaRPr lang="zh-CN" altLang="en-US" sz="4000" b="1" dirty="0">
              <a:solidFill>
                <a:srgbClr val="0050AA"/>
              </a:solidFill>
              <a:latin typeface="宋体"/>
            </a:endParaRPr>
          </a:p>
        </p:txBody>
      </p:sp>
      <p:sp>
        <p:nvSpPr>
          <p:cNvPr id="21" name="圆角矩形 20">
            <a:hlinkClick r:id="rId6" action="ppaction://hlinksldjump"/>
          </p:cNvPr>
          <p:cNvSpPr/>
          <p:nvPr/>
        </p:nvSpPr>
        <p:spPr>
          <a:xfrm>
            <a:off x="4859592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/>
              </a:rPr>
              <a:t>知识梳理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61077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6">
            <a:extLst>
              <a:ext uri="{FF2B5EF4-FFF2-40B4-BE49-F238E27FC236}">
                <a16:creationId xmlns:a16="http://schemas.microsoft.com/office/drawing/2014/main" xmlns="" id="{18937BDC-881B-429D-8736-7A20B5EA9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7624" y="411510"/>
            <a:ext cx="648072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下面是某城市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1999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年至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2011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年部分年份的人口统计结果。</a:t>
            </a:r>
          </a:p>
        </p:txBody>
      </p:sp>
      <p:graphicFrame>
        <p:nvGraphicFramePr>
          <p:cNvPr id="13" name="表格 12">
            <a:extLst>
              <a:ext uri="{FF2B5EF4-FFF2-40B4-BE49-F238E27FC236}">
                <a16:creationId xmlns:a16="http://schemas.microsoft.com/office/drawing/2014/main" xmlns="" id="{22F9205A-5B70-4118-871B-6D73D5B18B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0745829"/>
              </p:ext>
            </p:extLst>
          </p:nvPr>
        </p:nvGraphicFramePr>
        <p:xfrm>
          <a:off x="1051778" y="902901"/>
          <a:ext cx="7120618" cy="74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34177">
                  <a:extLst>
                    <a:ext uri="{9D8B030D-6E8A-4147-A177-3AD203B41FA5}">
                      <a16:colId xmlns:a16="http://schemas.microsoft.com/office/drawing/2014/main" xmlns="" val="2295070500"/>
                    </a:ext>
                  </a:extLst>
                </a:gridCol>
                <a:gridCol w="798063">
                  <a:extLst>
                    <a:ext uri="{9D8B030D-6E8A-4147-A177-3AD203B41FA5}">
                      <a16:colId xmlns:a16="http://schemas.microsoft.com/office/drawing/2014/main" xmlns="" val="1392703534"/>
                    </a:ext>
                  </a:extLst>
                </a:gridCol>
                <a:gridCol w="798063">
                  <a:extLst>
                    <a:ext uri="{9D8B030D-6E8A-4147-A177-3AD203B41FA5}">
                      <a16:colId xmlns:a16="http://schemas.microsoft.com/office/drawing/2014/main" xmlns="" val="3739137836"/>
                    </a:ext>
                  </a:extLst>
                </a:gridCol>
                <a:gridCol w="798063">
                  <a:extLst>
                    <a:ext uri="{9D8B030D-6E8A-4147-A177-3AD203B41FA5}">
                      <a16:colId xmlns:a16="http://schemas.microsoft.com/office/drawing/2014/main" xmlns="" val="414898092"/>
                    </a:ext>
                  </a:extLst>
                </a:gridCol>
                <a:gridCol w="798063">
                  <a:extLst>
                    <a:ext uri="{9D8B030D-6E8A-4147-A177-3AD203B41FA5}">
                      <a16:colId xmlns:a16="http://schemas.microsoft.com/office/drawing/2014/main" xmlns="" val="1846511020"/>
                    </a:ext>
                  </a:extLst>
                </a:gridCol>
                <a:gridCol w="798063">
                  <a:extLst>
                    <a:ext uri="{9D8B030D-6E8A-4147-A177-3AD203B41FA5}">
                      <a16:colId xmlns:a16="http://schemas.microsoft.com/office/drawing/2014/main" xmlns="" val="1623582369"/>
                    </a:ext>
                  </a:extLst>
                </a:gridCol>
                <a:gridCol w="798063">
                  <a:extLst>
                    <a:ext uri="{9D8B030D-6E8A-4147-A177-3AD203B41FA5}">
                      <a16:colId xmlns:a16="http://schemas.microsoft.com/office/drawing/2014/main" xmlns="" val="215693489"/>
                    </a:ext>
                  </a:extLst>
                </a:gridCol>
                <a:gridCol w="798063">
                  <a:extLst>
                    <a:ext uri="{9D8B030D-6E8A-4147-A177-3AD203B41FA5}">
                      <a16:colId xmlns:a16="http://schemas.microsoft.com/office/drawing/2014/main" xmlns="" val="41070675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年份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1999</a:t>
                      </a:r>
                      <a:endParaRPr lang="zh-CN" altLang="en-US" sz="16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2001</a:t>
                      </a:r>
                      <a:endParaRPr lang="zh-CN" altLang="en-US" sz="16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2003</a:t>
                      </a:r>
                      <a:endParaRPr lang="zh-CN" altLang="en-US" sz="16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2006</a:t>
                      </a:r>
                      <a:endParaRPr lang="zh-CN" altLang="en-US" sz="16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2008</a:t>
                      </a:r>
                      <a:endParaRPr lang="zh-CN" altLang="en-US" sz="16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2009</a:t>
                      </a:r>
                      <a:endParaRPr lang="zh-CN" altLang="en-US" sz="16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2011</a:t>
                      </a:r>
                      <a:endParaRPr lang="zh-CN" altLang="en-US" sz="16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163769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人口（万人）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8.6</a:t>
                      </a:r>
                      <a:endParaRPr lang="zh-CN" altLang="en-US" sz="16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13.8</a:t>
                      </a:r>
                      <a:endParaRPr lang="zh-CN" altLang="en-US" sz="16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24.6</a:t>
                      </a:r>
                      <a:endParaRPr lang="zh-CN" altLang="en-US" sz="16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33.2</a:t>
                      </a:r>
                      <a:endParaRPr lang="zh-CN" altLang="en-US" sz="16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34.8</a:t>
                      </a:r>
                      <a:endParaRPr lang="zh-CN" altLang="en-US" sz="16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40.1</a:t>
                      </a:r>
                      <a:endParaRPr lang="zh-CN" altLang="en-US" sz="16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52.2</a:t>
                      </a:r>
                      <a:endParaRPr lang="zh-CN" altLang="en-US" sz="16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39861283"/>
                  </a:ext>
                </a:extLst>
              </a:tr>
            </a:tbl>
          </a:graphicData>
        </a:graphic>
      </p:graphicFrame>
      <p:sp>
        <p:nvSpPr>
          <p:cNvPr id="14" name="Text Box 6">
            <a:extLst>
              <a:ext uri="{FF2B5EF4-FFF2-40B4-BE49-F238E27FC236}">
                <a16:creationId xmlns:a16="http://schemas.microsoft.com/office/drawing/2014/main" xmlns="" id="{22385824-8826-4CDD-A330-B00ABE6ABD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512" y="1707654"/>
            <a:ext cx="684076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）用折线统计图表示上面的数据。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BD069B72-B765-45DF-96A8-115C003AEA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2291309"/>
            <a:ext cx="5112568" cy="2368673"/>
          </a:xfrm>
          <a:prstGeom prst="rect">
            <a:avLst/>
          </a:prstGeom>
        </p:spPr>
      </p:pic>
      <p:sp>
        <p:nvSpPr>
          <p:cNvPr id="17" name="TextBox 20">
            <a:extLst>
              <a:ext uri="{FF2B5EF4-FFF2-40B4-BE49-F238E27FC236}">
                <a16:creationId xmlns:a16="http://schemas.microsoft.com/office/drawing/2014/main" xmlns="" id="{C0231866-9E6F-433F-9F25-442ECB4964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5216" y="2341151"/>
            <a:ext cx="81992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600" b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52.2</a:t>
            </a:r>
            <a:endParaRPr lang="zh-CN" altLang="en-US" sz="1600" b="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xmlns="" id="{08C5EA71-191E-4493-A534-6059490DE0A2}"/>
              </a:ext>
            </a:extLst>
          </p:cNvPr>
          <p:cNvSpPr/>
          <p:nvPr/>
        </p:nvSpPr>
        <p:spPr>
          <a:xfrm>
            <a:off x="2267744" y="4083918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20">
            <a:extLst>
              <a:ext uri="{FF2B5EF4-FFF2-40B4-BE49-F238E27FC236}">
                <a16:creationId xmlns:a16="http://schemas.microsoft.com/office/drawing/2014/main" xmlns="" id="{FAC2CBDC-4F14-4AF5-A223-E60D8AF589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37803" y="3773842"/>
            <a:ext cx="60389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600" b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8.6</a:t>
            </a:r>
            <a:endParaRPr lang="zh-CN" altLang="en-US" sz="1600" b="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椭圆 19">
            <a:extLst>
              <a:ext uri="{FF2B5EF4-FFF2-40B4-BE49-F238E27FC236}">
                <a16:creationId xmlns:a16="http://schemas.microsoft.com/office/drawing/2014/main" xmlns="" id="{8DB62E4D-4521-4440-B454-013A7B246A08}"/>
              </a:ext>
            </a:extLst>
          </p:cNvPr>
          <p:cNvSpPr/>
          <p:nvPr/>
        </p:nvSpPr>
        <p:spPr>
          <a:xfrm>
            <a:off x="2915816" y="3934820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1AF509AC-664C-4AC8-9FA6-7D5FF2D8B3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77863" y="3586198"/>
            <a:ext cx="81992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600" b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13.8</a:t>
            </a:r>
            <a:endParaRPr lang="zh-CN" altLang="en-US" sz="1600" b="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椭圆 21">
            <a:extLst>
              <a:ext uri="{FF2B5EF4-FFF2-40B4-BE49-F238E27FC236}">
                <a16:creationId xmlns:a16="http://schemas.microsoft.com/office/drawing/2014/main" xmlns="" id="{B4B8F093-254A-46C7-A4AD-D0FDB2F3A883}"/>
              </a:ext>
            </a:extLst>
          </p:cNvPr>
          <p:cNvSpPr/>
          <p:nvPr/>
        </p:nvSpPr>
        <p:spPr>
          <a:xfrm>
            <a:off x="3563888" y="3509232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20">
            <a:extLst>
              <a:ext uri="{FF2B5EF4-FFF2-40B4-BE49-F238E27FC236}">
                <a16:creationId xmlns:a16="http://schemas.microsoft.com/office/drawing/2014/main" xmlns="" id="{3BB0A181-6B87-4ADA-B3DA-EA7EFCB575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1116" y="3220836"/>
            <a:ext cx="81992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600" b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24.6</a:t>
            </a:r>
            <a:endParaRPr lang="zh-CN" altLang="en-US" sz="1600" b="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椭圆 23">
            <a:extLst>
              <a:ext uri="{FF2B5EF4-FFF2-40B4-BE49-F238E27FC236}">
                <a16:creationId xmlns:a16="http://schemas.microsoft.com/office/drawing/2014/main" xmlns="" id="{EEBE01FA-887A-4E64-BB72-FFF1A477C4B1}"/>
              </a:ext>
            </a:extLst>
          </p:cNvPr>
          <p:cNvSpPr/>
          <p:nvPr/>
        </p:nvSpPr>
        <p:spPr>
          <a:xfrm>
            <a:off x="4535996" y="3218835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20">
            <a:extLst>
              <a:ext uri="{FF2B5EF4-FFF2-40B4-BE49-F238E27FC236}">
                <a16:creationId xmlns:a16="http://schemas.microsoft.com/office/drawing/2014/main" xmlns="" id="{3785E379-B6C3-4760-A2C4-3D74DD4C6B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4916" y="2922812"/>
            <a:ext cx="81992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600" b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33.2</a:t>
            </a:r>
            <a:endParaRPr lang="zh-CN" altLang="en-US" sz="1600" b="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椭圆 25">
            <a:extLst>
              <a:ext uri="{FF2B5EF4-FFF2-40B4-BE49-F238E27FC236}">
                <a16:creationId xmlns:a16="http://schemas.microsoft.com/office/drawing/2014/main" xmlns="" id="{C5A1BC46-A90E-46EE-A59F-19BE954C8B2F}"/>
              </a:ext>
            </a:extLst>
          </p:cNvPr>
          <p:cNvSpPr/>
          <p:nvPr/>
        </p:nvSpPr>
        <p:spPr>
          <a:xfrm>
            <a:off x="4861294" y="3143409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TextBox 20">
            <a:extLst>
              <a:ext uri="{FF2B5EF4-FFF2-40B4-BE49-F238E27FC236}">
                <a16:creationId xmlns:a16="http://schemas.microsoft.com/office/drawing/2014/main" xmlns="" id="{B970644D-9A17-4C66-862E-F25571EB3B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5086" y="2824159"/>
            <a:ext cx="81992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600" b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34.8</a:t>
            </a:r>
            <a:endParaRPr lang="zh-CN" altLang="en-US" sz="1600" b="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椭圆 28">
            <a:extLst>
              <a:ext uri="{FF2B5EF4-FFF2-40B4-BE49-F238E27FC236}">
                <a16:creationId xmlns:a16="http://schemas.microsoft.com/office/drawing/2014/main" xmlns="" id="{BE0A9C98-44C3-4D69-BAE1-D39DA15DF373}"/>
              </a:ext>
            </a:extLst>
          </p:cNvPr>
          <p:cNvSpPr/>
          <p:nvPr/>
        </p:nvSpPr>
        <p:spPr>
          <a:xfrm>
            <a:off x="5531039" y="2935208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TextBox 20">
            <a:extLst>
              <a:ext uri="{FF2B5EF4-FFF2-40B4-BE49-F238E27FC236}">
                <a16:creationId xmlns:a16="http://schemas.microsoft.com/office/drawing/2014/main" xmlns="" id="{E4A507C8-2519-4592-8850-2BA9A58AA9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57082" y="2645418"/>
            <a:ext cx="81992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600" b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40.1</a:t>
            </a:r>
            <a:endParaRPr lang="zh-CN" altLang="en-US" sz="1600" b="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椭圆 30">
            <a:extLst>
              <a:ext uri="{FF2B5EF4-FFF2-40B4-BE49-F238E27FC236}">
                <a16:creationId xmlns:a16="http://schemas.microsoft.com/office/drawing/2014/main" xmlns="" id="{A212BECC-3A29-40FF-A734-E6B7C285CDDB}"/>
              </a:ext>
            </a:extLst>
          </p:cNvPr>
          <p:cNvSpPr/>
          <p:nvPr/>
        </p:nvSpPr>
        <p:spPr>
          <a:xfrm>
            <a:off x="6166224" y="2556862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5BFFF75E-334A-4D7C-8DFD-94CB480B3FA1}"/>
              </a:ext>
            </a:extLst>
          </p:cNvPr>
          <p:cNvCxnSpPr>
            <a:cxnSpLocks/>
            <a:endCxn id="20" idx="2"/>
          </p:cNvCxnSpPr>
          <p:nvPr/>
        </p:nvCxnSpPr>
        <p:spPr>
          <a:xfrm flipV="1">
            <a:off x="2274809" y="3970824"/>
            <a:ext cx="641007" cy="163010"/>
          </a:xfrm>
          <a:prstGeom prst="line">
            <a:avLst/>
          </a:prstGeom>
          <a:ln w="28575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>
            <a:extLst>
              <a:ext uri="{FF2B5EF4-FFF2-40B4-BE49-F238E27FC236}">
                <a16:creationId xmlns:a16="http://schemas.microsoft.com/office/drawing/2014/main" xmlns="" id="{ABCB5A79-238D-4FF3-9CF3-778457822E21}"/>
              </a:ext>
            </a:extLst>
          </p:cNvPr>
          <p:cNvCxnSpPr>
            <a:cxnSpLocks/>
          </p:cNvCxnSpPr>
          <p:nvPr/>
        </p:nvCxnSpPr>
        <p:spPr>
          <a:xfrm flipV="1">
            <a:off x="2940917" y="3545236"/>
            <a:ext cx="666108" cy="417146"/>
          </a:xfrm>
          <a:prstGeom prst="line">
            <a:avLst/>
          </a:prstGeom>
          <a:ln w="28575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>
            <a:extLst>
              <a:ext uri="{FF2B5EF4-FFF2-40B4-BE49-F238E27FC236}">
                <a16:creationId xmlns:a16="http://schemas.microsoft.com/office/drawing/2014/main" xmlns="" id="{4CB570AA-CDA5-4F2B-941D-72F66596035F}"/>
              </a:ext>
            </a:extLst>
          </p:cNvPr>
          <p:cNvCxnSpPr>
            <a:cxnSpLocks/>
            <a:endCxn id="24" idx="3"/>
          </p:cNvCxnSpPr>
          <p:nvPr/>
        </p:nvCxnSpPr>
        <p:spPr>
          <a:xfrm flipV="1">
            <a:off x="3600476" y="3280298"/>
            <a:ext cx="946065" cy="263932"/>
          </a:xfrm>
          <a:prstGeom prst="line">
            <a:avLst/>
          </a:prstGeom>
          <a:ln w="28575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>
            <a:extLst>
              <a:ext uri="{FF2B5EF4-FFF2-40B4-BE49-F238E27FC236}">
                <a16:creationId xmlns:a16="http://schemas.microsoft.com/office/drawing/2014/main" xmlns="" id="{12B1AD99-E780-484F-AB72-7EDF37AFF4FC}"/>
              </a:ext>
            </a:extLst>
          </p:cNvPr>
          <p:cNvCxnSpPr>
            <a:cxnSpLocks/>
          </p:cNvCxnSpPr>
          <p:nvPr/>
        </p:nvCxnSpPr>
        <p:spPr>
          <a:xfrm flipV="1">
            <a:off x="4568913" y="3176199"/>
            <a:ext cx="335115" cy="94949"/>
          </a:xfrm>
          <a:prstGeom prst="line">
            <a:avLst/>
          </a:prstGeom>
          <a:ln w="28575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>
            <a:extLst>
              <a:ext uri="{FF2B5EF4-FFF2-40B4-BE49-F238E27FC236}">
                <a16:creationId xmlns:a16="http://schemas.microsoft.com/office/drawing/2014/main" xmlns="" id="{A990CD83-F07C-4747-AC55-6BEB852678A5}"/>
              </a:ext>
            </a:extLst>
          </p:cNvPr>
          <p:cNvCxnSpPr>
            <a:cxnSpLocks/>
          </p:cNvCxnSpPr>
          <p:nvPr/>
        </p:nvCxnSpPr>
        <p:spPr>
          <a:xfrm flipV="1">
            <a:off x="4893052" y="2964924"/>
            <a:ext cx="722164" cy="214489"/>
          </a:xfrm>
          <a:prstGeom prst="line">
            <a:avLst/>
          </a:prstGeom>
          <a:ln w="28575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>
            <a:extLst>
              <a:ext uri="{FF2B5EF4-FFF2-40B4-BE49-F238E27FC236}">
                <a16:creationId xmlns:a16="http://schemas.microsoft.com/office/drawing/2014/main" xmlns="" id="{A70A16A1-3F3E-47CD-8F49-E772540F3666}"/>
              </a:ext>
            </a:extLst>
          </p:cNvPr>
          <p:cNvCxnSpPr>
            <a:cxnSpLocks/>
            <a:endCxn id="31" idx="2"/>
          </p:cNvCxnSpPr>
          <p:nvPr/>
        </p:nvCxnSpPr>
        <p:spPr>
          <a:xfrm flipV="1">
            <a:off x="5569652" y="2592866"/>
            <a:ext cx="596572" cy="380070"/>
          </a:xfrm>
          <a:prstGeom prst="line">
            <a:avLst/>
          </a:prstGeom>
          <a:ln w="28575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组合 3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3" name="图片 32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4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9637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500"/>
                            </p:stCondLst>
                            <p:childTnLst>
                              <p:par>
                                <p:cTn id="6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/>
      <p:bldP spid="24" grpId="0" animBg="1"/>
      <p:bldP spid="25" grpId="0"/>
      <p:bldP spid="26" grpId="0" animBg="1"/>
      <p:bldP spid="28" grpId="0"/>
      <p:bldP spid="29" grpId="0" animBg="1"/>
      <p:bldP spid="30" grpId="0"/>
      <p:bldP spid="3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6">
            <a:extLst>
              <a:ext uri="{FF2B5EF4-FFF2-40B4-BE49-F238E27FC236}">
                <a16:creationId xmlns:a16="http://schemas.microsoft.com/office/drawing/2014/main" xmlns="" id="{18937BDC-881B-429D-8736-7A20B5EA9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3709" y="267494"/>
            <a:ext cx="817545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分析该城市人口的变化情况，预则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年后城市可能会有多少人。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BD069B72-B765-45DF-96A8-115C003AEA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1131590"/>
            <a:ext cx="5112568" cy="2368673"/>
          </a:xfrm>
          <a:prstGeom prst="rect">
            <a:avLst/>
          </a:prstGeom>
        </p:spPr>
      </p:pic>
      <p:sp>
        <p:nvSpPr>
          <p:cNvPr id="17" name="TextBox 20">
            <a:extLst>
              <a:ext uri="{FF2B5EF4-FFF2-40B4-BE49-F238E27FC236}">
                <a16:creationId xmlns:a16="http://schemas.microsoft.com/office/drawing/2014/main" xmlns="" id="{C0231866-9E6F-433F-9F25-442ECB4964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59232" y="1222871"/>
            <a:ext cx="81992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600" b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52.2</a:t>
            </a:r>
            <a:endParaRPr lang="zh-CN" altLang="en-US" sz="1600" b="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xmlns="" id="{08C5EA71-191E-4493-A534-6059490DE0A2}"/>
              </a:ext>
            </a:extLst>
          </p:cNvPr>
          <p:cNvSpPr/>
          <p:nvPr/>
        </p:nvSpPr>
        <p:spPr>
          <a:xfrm>
            <a:off x="2411760" y="2965638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20">
            <a:extLst>
              <a:ext uri="{FF2B5EF4-FFF2-40B4-BE49-F238E27FC236}">
                <a16:creationId xmlns:a16="http://schemas.microsoft.com/office/drawing/2014/main" xmlns="" id="{FAC2CBDC-4F14-4AF5-A223-E60D8AF589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81819" y="2655562"/>
            <a:ext cx="60389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600" b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8.6</a:t>
            </a:r>
            <a:endParaRPr lang="zh-CN" altLang="en-US" sz="1600" b="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椭圆 19">
            <a:extLst>
              <a:ext uri="{FF2B5EF4-FFF2-40B4-BE49-F238E27FC236}">
                <a16:creationId xmlns:a16="http://schemas.microsoft.com/office/drawing/2014/main" xmlns="" id="{8DB62E4D-4521-4440-B454-013A7B246A08}"/>
              </a:ext>
            </a:extLst>
          </p:cNvPr>
          <p:cNvSpPr/>
          <p:nvPr/>
        </p:nvSpPr>
        <p:spPr>
          <a:xfrm>
            <a:off x="3059832" y="2816540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1AF509AC-664C-4AC8-9FA6-7D5FF2D8B3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1879" y="2467918"/>
            <a:ext cx="81992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600" b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13.8</a:t>
            </a:r>
            <a:endParaRPr lang="zh-CN" altLang="en-US" sz="1600" b="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椭圆 21">
            <a:extLst>
              <a:ext uri="{FF2B5EF4-FFF2-40B4-BE49-F238E27FC236}">
                <a16:creationId xmlns:a16="http://schemas.microsoft.com/office/drawing/2014/main" xmlns="" id="{B4B8F093-254A-46C7-A4AD-D0FDB2F3A883}"/>
              </a:ext>
            </a:extLst>
          </p:cNvPr>
          <p:cNvSpPr/>
          <p:nvPr/>
        </p:nvSpPr>
        <p:spPr>
          <a:xfrm>
            <a:off x="3707904" y="2390952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20">
            <a:extLst>
              <a:ext uri="{FF2B5EF4-FFF2-40B4-BE49-F238E27FC236}">
                <a16:creationId xmlns:a16="http://schemas.microsoft.com/office/drawing/2014/main" xmlns="" id="{3BB0A181-6B87-4ADA-B3DA-EA7EFCB575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5132" y="2102556"/>
            <a:ext cx="81992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600" b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24.6</a:t>
            </a:r>
            <a:endParaRPr lang="zh-CN" altLang="en-US" sz="1600" b="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椭圆 23">
            <a:extLst>
              <a:ext uri="{FF2B5EF4-FFF2-40B4-BE49-F238E27FC236}">
                <a16:creationId xmlns:a16="http://schemas.microsoft.com/office/drawing/2014/main" xmlns="" id="{EEBE01FA-887A-4E64-BB72-FFF1A477C4B1}"/>
              </a:ext>
            </a:extLst>
          </p:cNvPr>
          <p:cNvSpPr/>
          <p:nvPr/>
        </p:nvSpPr>
        <p:spPr>
          <a:xfrm>
            <a:off x="4680012" y="2100555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20">
            <a:extLst>
              <a:ext uri="{FF2B5EF4-FFF2-40B4-BE49-F238E27FC236}">
                <a16:creationId xmlns:a16="http://schemas.microsoft.com/office/drawing/2014/main" xmlns="" id="{3785E379-B6C3-4760-A2C4-3D74DD4C6B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08932" y="1804532"/>
            <a:ext cx="81992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600" b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33.2</a:t>
            </a:r>
            <a:endParaRPr lang="zh-CN" altLang="en-US" sz="1600" b="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椭圆 25">
            <a:extLst>
              <a:ext uri="{FF2B5EF4-FFF2-40B4-BE49-F238E27FC236}">
                <a16:creationId xmlns:a16="http://schemas.microsoft.com/office/drawing/2014/main" xmlns="" id="{C5A1BC46-A90E-46EE-A59F-19BE954C8B2F}"/>
              </a:ext>
            </a:extLst>
          </p:cNvPr>
          <p:cNvSpPr/>
          <p:nvPr/>
        </p:nvSpPr>
        <p:spPr>
          <a:xfrm>
            <a:off x="5005310" y="2025129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TextBox 20">
            <a:extLst>
              <a:ext uri="{FF2B5EF4-FFF2-40B4-BE49-F238E27FC236}">
                <a16:creationId xmlns:a16="http://schemas.microsoft.com/office/drawing/2014/main" xmlns="" id="{B970644D-9A17-4C66-862E-F25571EB3B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9102" y="1705879"/>
            <a:ext cx="81992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600" b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34.8</a:t>
            </a:r>
            <a:endParaRPr lang="zh-CN" altLang="en-US" sz="1600" b="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椭圆 28">
            <a:extLst>
              <a:ext uri="{FF2B5EF4-FFF2-40B4-BE49-F238E27FC236}">
                <a16:creationId xmlns:a16="http://schemas.microsoft.com/office/drawing/2014/main" xmlns="" id="{BE0A9C98-44C3-4D69-BAE1-D39DA15DF373}"/>
              </a:ext>
            </a:extLst>
          </p:cNvPr>
          <p:cNvSpPr/>
          <p:nvPr/>
        </p:nvSpPr>
        <p:spPr>
          <a:xfrm>
            <a:off x="5675055" y="1816928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TextBox 20">
            <a:extLst>
              <a:ext uri="{FF2B5EF4-FFF2-40B4-BE49-F238E27FC236}">
                <a16:creationId xmlns:a16="http://schemas.microsoft.com/office/drawing/2014/main" xmlns="" id="{E4A507C8-2519-4592-8850-2BA9A58AA9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1098" y="1527138"/>
            <a:ext cx="81992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600" b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40.1</a:t>
            </a:r>
            <a:endParaRPr lang="zh-CN" altLang="en-US" sz="1600" b="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椭圆 30">
            <a:extLst>
              <a:ext uri="{FF2B5EF4-FFF2-40B4-BE49-F238E27FC236}">
                <a16:creationId xmlns:a16="http://schemas.microsoft.com/office/drawing/2014/main" xmlns="" id="{A212BECC-3A29-40FF-A734-E6B7C285CDDB}"/>
              </a:ext>
            </a:extLst>
          </p:cNvPr>
          <p:cNvSpPr/>
          <p:nvPr/>
        </p:nvSpPr>
        <p:spPr>
          <a:xfrm>
            <a:off x="6310240" y="1438582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5BFFF75E-334A-4D7C-8DFD-94CB480B3FA1}"/>
              </a:ext>
            </a:extLst>
          </p:cNvPr>
          <p:cNvCxnSpPr>
            <a:cxnSpLocks/>
            <a:endCxn id="20" idx="2"/>
          </p:cNvCxnSpPr>
          <p:nvPr/>
        </p:nvCxnSpPr>
        <p:spPr>
          <a:xfrm flipV="1">
            <a:off x="2418825" y="2852544"/>
            <a:ext cx="641007" cy="163010"/>
          </a:xfrm>
          <a:prstGeom prst="line">
            <a:avLst/>
          </a:prstGeom>
          <a:ln w="28575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>
            <a:extLst>
              <a:ext uri="{FF2B5EF4-FFF2-40B4-BE49-F238E27FC236}">
                <a16:creationId xmlns:a16="http://schemas.microsoft.com/office/drawing/2014/main" xmlns="" id="{ABCB5A79-238D-4FF3-9CF3-778457822E21}"/>
              </a:ext>
            </a:extLst>
          </p:cNvPr>
          <p:cNvCxnSpPr>
            <a:cxnSpLocks/>
          </p:cNvCxnSpPr>
          <p:nvPr/>
        </p:nvCxnSpPr>
        <p:spPr>
          <a:xfrm flipV="1">
            <a:off x="3084933" y="2426956"/>
            <a:ext cx="666108" cy="417146"/>
          </a:xfrm>
          <a:prstGeom prst="line">
            <a:avLst/>
          </a:prstGeom>
          <a:ln w="28575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>
            <a:extLst>
              <a:ext uri="{FF2B5EF4-FFF2-40B4-BE49-F238E27FC236}">
                <a16:creationId xmlns:a16="http://schemas.microsoft.com/office/drawing/2014/main" xmlns="" id="{4CB570AA-CDA5-4F2B-941D-72F66596035F}"/>
              </a:ext>
            </a:extLst>
          </p:cNvPr>
          <p:cNvCxnSpPr>
            <a:cxnSpLocks/>
            <a:endCxn id="24" idx="3"/>
          </p:cNvCxnSpPr>
          <p:nvPr/>
        </p:nvCxnSpPr>
        <p:spPr>
          <a:xfrm flipV="1">
            <a:off x="3744492" y="2162018"/>
            <a:ext cx="946065" cy="263932"/>
          </a:xfrm>
          <a:prstGeom prst="line">
            <a:avLst/>
          </a:prstGeom>
          <a:ln w="28575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>
            <a:extLst>
              <a:ext uri="{FF2B5EF4-FFF2-40B4-BE49-F238E27FC236}">
                <a16:creationId xmlns:a16="http://schemas.microsoft.com/office/drawing/2014/main" xmlns="" id="{12B1AD99-E780-484F-AB72-7EDF37AFF4FC}"/>
              </a:ext>
            </a:extLst>
          </p:cNvPr>
          <p:cNvCxnSpPr>
            <a:cxnSpLocks/>
          </p:cNvCxnSpPr>
          <p:nvPr/>
        </p:nvCxnSpPr>
        <p:spPr>
          <a:xfrm flipV="1">
            <a:off x="4712929" y="2057919"/>
            <a:ext cx="335115" cy="94949"/>
          </a:xfrm>
          <a:prstGeom prst="line">
            <a:avLst/>
          </a:prstGeom>
          <a:ln w="28575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>
            <a:extLst>
              <a:ext uri="{FF2B5EF4-FFF2-40B4-BE49-F238E27FC236}">
                <a16:creationId xmlns:a16="http://schemas.microsoft.com/office/drawing/2014/main" xmlns="" id="{A990CD83-F07C-4747-AC55-6BEB852678A5}"/>
              </a:ext>
            </a:extLst>
          </p:cNvPr>
          <p:cNvCxnSpPr>
            <a:cxnSpLocks/>
          </p:cNvCxnSpPr>
          <p:nvPr/>
        </p:nvCxnSpPr>
        <p:spPr>
          <a:xfrm flipV="1">
            <a:off x="5037068" y="1846644"/>
            <a:ext cx="722164" cy="214489"/>
          </a:xfrm>
          <a:prstGeom prst="line">
            <a:avLst/>
          </a:prstGeom>
          <a:ln w="28575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>
            <a:extLst>
              <a:ext uri="{FF2B5EF4-FFF2-40B4-BE49-F238E27FC236}">
                <a16:creationId xmlns:a16="http://schemas.microsoft.com/office/drawing/2014/main" xmlns="" id="{A70A16A1-3F3E-47CD-8F49-E772540F3666}"/>
              </a:ext>
            </a:extLst>
          </p:cNvPr>
          <p:cNvCxnSpPr>
            <a:cxnSpLocks/>
            <a:endCxn id="31" idx="2"/>
          </p:cNvCxnSpPr>
          <p:nvPr/>
        </p:nvCxnSpPr>
        <p:spPr>
          <a:xfrm flipV="1">
            <a:off x="5713668" y="1474586"/>
            <a:ext cx="596572" cy="380070"/>
          </a:xfrm>
          <a:prstGeom prst="line">
            <a:avLst/>
          </a:prstGeom>
          <a:ln w="28575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">
            <a:extLst>
              <a:ext uri="{FF2B5EF4-FFF2-40B4-BE49-F238E27FC236}">
                <a16:creationId xmlns:a16="http://schemas.microsoft.com/office/drawing/2014/main" xmlns="" id="{633C2DB6-FBE5-412F-AA16-8731A07529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7544" y="3651870"/>
            <a:ext cx="894432" cy="96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对话气泡: 圆角矩形 33">
            <a:extLst>
              <a:ext uri="{FF2B5EF4-FFF2-40B4-BE49-F238E27FC236}">
                <a16:creationId xmlns:a16="http://schemas.microsoft.com/office/drawing/2014/main" xmlns="" id="{239CBDC9-43E2-452D-AF8A-AFE31AB47BBF}"/>
              </a:ext>
            </a:extLst>
          </p:cNvPr>
          <p:cNvSpPr/>
          <p:nvPr/>
        </p:nvSpPr>
        <p:spPr>
          <a:xfrm>
            <a:off x="1403648" y="3723878"/>
            <a:ext cx="3240000" cy="756000"/>
          </a:xfrm>
          <a:prstGeom prst="wedgeRoundRectCallout">
            <a:avLst>
              <a:gd name="adj1" fmla="val -56442"/>
              <a:gd name="adj2" fmla="val 10353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该城市人口呈不断上升的趋势，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2009-2011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上升最快。</a:t>
            </a:r>
          </a:p>
        </p:txBody>
      </p:sp>
      <p:pic>
        <p:nvPicPr>
          <p:cNvPr id="35" name="Picture 2">
            <a:extLst>
              <a:ext uri="{FF2B5EF4-FFF2-40B4-BE49-F238E27FC236}">
                <a16:creationId xmlns:a16="http://schemas.microsoft.com/office/drawing/2014/main" xmlns="" id="{A7EA953D-75AA-46C9-B708-A251AAA6D6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5255" y="3579862"/>
            <a:ext cx="785177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" name="对话气泡: 圆角矩形 35">
            <a:extLst>
              <a:ext uri="{FF2B5EF4-FFF2-40B4-BE49-F238E27FC236}">
                <a16:creationId xmlns:a16="http://schemas.microsoft.com/office/drawing/2014/main" xmlns="" id="{EC4F4495-E738-46D4-BD59-4578AC2FB7B1}"/>
              </a:ext>
            </a:extLst>
          </p:cNvPr>
          <p:cNvSpPr/>
          <p:nvPr/>
        </p:nvSpPr>
        <p:spPr>
          <a:xfrm>
            <a:off x="5128852" y="3651870"/>
            <a:ext cx="2280241" cy="754743"/>
          </a:xfrm>
          <a:prstGeom prst="wedgeRoundRectCallout">
            <a:avLst>
              <a:gd name="adj1" fmla="val 60606"/>
              <a:gd name="adj2" fmla="val 6045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sz="20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年后该城市估计会有</a:t>
            </a:r>
            <a:r>
              <a:rPr lang="en-US" altLang="zh-CN" sz="20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70</a:t>
            </a:r>
            <a:r>
              <a:rPr lang="zh-CN" altLang="en-US" sz="20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万人口。</a:t>
            </a:r>
          </a:p>
        </p:txBody>
      </p:sp>
      <p:grpSp>
        <p:nvGrpSpPr>
          <p:cNvPr id="38" name="组合 37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40" name="图片 39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41" name="文本框 26">
              <a:hlinkClick r:id="rId7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19240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68BEF9B5-76B2-46E7-8794-E0F8FB245D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8461" y="944488"/>
            <a:ext cx="5857875" cy="2419350"/>
          </a:xfrm>
          <a:prstGeom prst="rect">
            <a:avLst/>
          </a:prstGeom>
        </p:spPr>
      </p:pic>
      <p:sp>
        <p:nvSpPr>
          <p:cNvPr id="12" name="Text Box 6">
            <a:extLst>
              <a:ext uri="{FF2B5EF4-FFF2-40B4-BE49-F238E27FC236}">
                <a16:creationId xmlns:a16="http://schemas.microsoft.com/office/drawing/2014/main" xmlns="" id="{8F809B12-8D5C-4432-ADED-98C93870B6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270396"/>
            <a:ext cx="835292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从下面的统计图中，你了解到哪些信息，发现了什么问题？</a:t>
            </a:r>
          </a:p>
        </p:txBody>
      </p:sp>
      <p:pic>
        <p:nvPicPr>
          <p:cNvPr id="13" name="Picture 3">
            <a:extLst>
              <a:ext uri="{FF2B5EF4-FFF2-40B4-BE49-F238E27FC236}">
                <a16:creationId xmlns:a16="http://schemas.microsoft.com/office/drawing/2014/main" xmlns="" id="{A78AEF28-566F-4298-93C6-9E2F25EF0A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51520" y="3435846"/>
            <a:ext cx="894432" cy="96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对话气泡: 圆角矩形 13">
            <a:extLst>
              <a:ext uri="{FF2B5EF4-FFF2-40B4-BE49-F238E27FC236}">
                <a16:creationId xmlns:a16="http://schemas.microsoft.com/office/drawing/2014/main" xmlns="" id="{6095D064-0F6F-4675-A4A6-A6219CCAEE5B}"/>
              </a:ext>
            </a:extLst>
          </p:cNvPr>
          <p:cNvSpPr/>
          <p:nvPr/>
        </p:nvSpPr>
        <p:spPr>
          <a:xfrm>
            <a:off x="1403648" y="3435846"/>
            <a:ext cx="2903155" cy="1052147"/>
          </a:xfrm>
          <a:prstGeom prst="wedgeRoundRectCallout">
            <a:avLst>
              <a:gd name="adj1" fmla="val -63566"/>
              <a:gd name="adj2" fmla="val -6201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居民人均纯收入年年递增，为什么比上年实际增长率有起有伏？</a:t>
            </a:r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xmlns="" id="{3590B923-A329-4F98-8D57-6196644FE9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3435846"/>
            <a:ext cx="785177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对话气泡: 圆角矩形 16">
            <a:extLst>
              <a:ext uri="{FF2B5EF4-FFF2-40B4-BE49-F238E27FC236}">
                <a16:creationId xmlns:a16="http://schemas.microsoft.com/office/drawing/2014/main" xmlns="" id="{81793FD6-6964-4A63-B72F-A1A11639BBAA}"/>
              </a:ext>
            </a:extLst>
          </p:cNvPr>
          <p:cNvSpPr/>
          <p:nvPr/>
        </p:nvSpPr>
        <p:spPr>
          <a:xfrm>
            <a:off x="4572000" y="3507854"/>
            <a:ext cx="2844000" cy="720000"/>
          </a:xfrm>
          <a:prstGeom prst="wedgeRoundRectCallout">
            <a:avLst>
              <a:gd name="adj1" fmla="val 60606"/>
              <a:gd name="adj2" fmla="val 6045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在</a:t>
            </a:r>
            <a:r>
              <a:rPr lang="zh-CN" altLang="en-US" sz="20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计算比上年实际增长时，要扣除价格因素。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9" name="图片 18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0" name="文本框 26">
              <a:hlinkClick r:id="rId7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4690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6">
            <a:extLst>
              <a:ext uri="{FF2B5EF4-FFF2-40B4-BE49-F238E27FC236}">
                <a16:creationId xmlns:a16="http://schemas.microsoft.com/office/drawing/2014/main" xmlns="" id="{18937BDC-881B-429D-8736-7A20B5EA9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568" y="538683"/>
            <a:ext cx="799288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（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）根据上一题统计图中我国农村居民每年的人均纯收入，算出比上年的增长速度，填在下表中。</a:t>
            </a:r>
          </a:p>
        </p:txBody>
      </p:sp>
      <p:graphicFrame>
        <p:nvGraphicFramePr>
          <p:cNvPr id="13" name="表格 12">
            <a:extLst>
              <a:ext uri="{FF2B5EF4-FFF2-40B4-BE49-F238E27FC236}">
                <a16:creationId xmlns:a16="http://schemas.microsoft.com/office/drawing/2014/main" xmlns="" id="{C6BB9CF8-6C67-497B-979F-BB3A7F7E23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0898851"/>
              </p:ext>
            </p:extLst>
          </p:nvPr>
        </p:nvGraphicFramePr>
        <p:xfrm>
          <a:off x="972997" y="1810486"/>
          <a:ext cx="7120618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32240">
                  <a:extLst>
                    <a:ext uri="{9D8B030D-6E8A-4147-A177-3AD203B41FA5}">
                      <a16:colId xmlns:a16="http://schemas.microsoft.com/office/drawing/2014/main" xmlns="" val="2295070500"/>
                    </a:ext>
                  </a:extLst>
                </a:gridCol>
                <a:gridCol w="798063">
                  <a:extLst>
                    <a:ext uri="{9D8B030D-6E8A-4147-A177-3AD203B41FA5}">
                      <a16:colId xmlns:a16="http://schemas.microsoft.com/office/drawing/2014/main" xmlns="" val="3739137836"/>
                    </a:ext>
                  </a:extLst>
                </a:gridCol>
                <a:gridCol w="798063">
                  <a:extLst>
                    <a:ext uri="{9D8B030D-6E8A-4147-A177-3AD203B41FA5}">
                      <a16:colId xmlns:a16="http://schemas.microsoft.com/office/drawing/2014/main" xmlns="" val="414898092"/>
                    </a:ext>
                  </a:extLst>
                </a:gridCol>
                <a:gridCol w="798063">
                  <a:extLst>
                    <a:ext uri="{9D8B030D-6E8A-4147-A177-3AD203B41FA5}">
                      <a16:colId xmlns:a16="http://schemas.microsoft.com/office/drawing/2014/main" xmlns="" val="1846511020"/>
                    </a:ext>
                  </a:extLst>
                </a:gridCol>
                <a:gridCol w="798063">
                  <a:extLst>
                    <a:ext uri="{9D8B030D-6E8A-4147-A177-3AD203B41FA5}">
                      <a16:colId xmlns:a16="http://schemas.microsoft.com/office/drawing/2014/main" xmlns="" val="1623582369"/>
                    </a:ext>
                  </a:extLst>
                </a:gridCol>
                <a:gridCol w="798063">
                  <a:extLst>
                    <a:ext uri="{9D8B030D-6E8A-4147-A177-3AD203B41FA5}">
                      <a16:colId xmlns:a16="http://schemas.microsoft.com/office/drawing/2014/main" xmlns="" val="215693489"/>
                    </a:ext>
                  </a:extLst>
                </a:gridCol>
                <a:gridCol w="798063">
                  <a:extLst>
                    <a:ext uri="{9D8B030D-6E8A-4147-A177-3AD203B41FA5}">
                      <a16:colId xmlns:a16="http://schemas.microsoft.com/office/drawing/2014/main" xmlns="" val="41070675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年份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2006</a:t>
                      </a:r>
                      <a:endParaRPr lang="zh-CN" altLang="en-US" sz="16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2007</a:t>
                      </a:r>
                      <a:endParaRPr lang="zh-CN" altLang="en-US" sz="16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2008</a:t>
                      </a:r>
                      <a:endParaRPr lang="zh-CN" altLang="en-US" sz="16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2009</a:t>
                      </a:r>
                      <a:endParaRPr lang="zh-CN" altLang="en-US" sz="16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2010</a:t>
                      </a:r>
                      <a:endParaRPr lang="zh-CN" altLang="en-US" sz="16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2011</a:t>
                      </a:r>
                      <a:endParaRPr lang="zh-CN" altLang="en-US" sz="16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163769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比上年实际增长（</a:t>
                      </a:r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%</a:t>
                      </a:r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7.4</a:t>
                      </a:r>
                      <a:endParaRPr lang="zh-CN" altLang="en-US" sz="16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9.5</a:t>
                      </a:r>
                      <a:endParaRPr lang="zh-CN" altLang="en-US" sz="16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8.0</a:t>
                      </a:r>
                      <a:endParaRPr lang="zh-CN" altLang="en-US" sz="16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8.5</a:t>
                      </a:r>
                      <a:endParaRPr lang="zh-CN" altLang="en-US" sz="16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10.9</a:t>
                      </a:r>
                      <a:endParaRPr lang="zh-CN" altLang="en-US" sz="16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11.4</a:t>
                      </a:r>
                      <a:endParaRPr lang="zh-CN" altLang="en-US" sz="16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398612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比上年增长（</a:t>
                      </a:r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%</a:t>
                      </a:r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—</a:t>
                      </a:r>
                      <a:endParaRPr lang="zh-CN" altLang="en-US" sz="16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96945065"/>
                  </a:ext>
                </a:extLst>
              </a:tr>
            </a:tbl>
          </a:graphicData>
        </a:graphic>
      </p:graphicFrame>
      <p:sp>
        <p:nvSpPr>
          <p:cNvPr id="5" name="对话气泡: 圆角矩形 4">
            <a:extLst>
              <a:ext uri="{FF2B5EF4-FFF2-40B4-BE49-F238E27FC236}">
                <a16:creationId xmlns:a16="http://schemas.microsoft.com/office/drawing/2014/main" xmlns="" id="{BDC3D315-2CC0-41EA-8EDF-744323FCFC1C}"/>
              </a:ext>
            </a:extLst>
          </p:cNvPr>
          <p:cNvSpPr/>
          <p:nvPr/>
        </p:nvSpPr>
        <p:spPr>
          <a:xfrm>
            <a:off x="1115616" y="3003798"/>
            <a:ext cx="6813024" cy="432048"/>
          </a:xfrm>
          <a:prstGeom prst="wedgeRoundRectCallout">
            <a:avLst>
              <a:gd name="adj1" fmla="val -20679"/>
              <a:gd name="adj2" fmla="val 50998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比上年增长率</a:t>
            </a:r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（今年人均收入</a:t>
            </a:r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上年人均收入）</a:t>
            </a:r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÷</a:t>
            </a: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上年人均收入</a:t>
            </a:r>
          </a:p>
        </p:txBody>
      </p:sp>
      <p:sp>
        <p:nvSpPr>
          <p:cNvPr id="17" name="Text Box 6">
            <a:extLst>
              <a:ext uri="{FF2B5EF4-FFF2-40B4-BE49-F238E27FC236}">
                <a16:creationId xmlns:a16="http://schemas.microsoft.com/office/drawing/2014/main" xmlns="" id="{DA78E1D6-975A-420B-8AAB-5C18CF59C5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8137" y="3507760"/>
            <a:ext cx="38264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4140-3587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÷3587≈15.4%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 Box 6">
            <a:extLst>
              <a:ext uri="{FF2B5EF4-FFF2-40B4-BE49-F238E27FC236}">
                <a16:creationId xmlns:a16="http://schemas.microsoft.com/office/drawing/2014/main" xmlns="" id="{A9DB94A5-8EBC-4EE2-BFB9-97453FCE9E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8137" y="3881342"/>
            <a:ext cx="366475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4761-4140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÷4140≈15.0%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 Box 6">
            <a:extLst>
              <a:ext uri="{FF2B5EF4-FFF2-40B4-BE49-F238E27FC236}">
                <a16:creationId xmlns:a16="http://schemas.microsoft.com/office/drawing/2014/main" xmlns="" id="{F96A35D2-3C67-4B88-BA72-BC5A460552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202" y="4289437"/>
            <a:ext cx="366475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5153-4761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÷4761≈8.2%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Text Box 6">
            <a:extLst>
              <a:ext uri="{FF2B5EF4-FFF2-40B4-BE49-F238E27FC236}">
                <a16:creationId xmlns:a16="http://schemas.microsoft.com/office/drawing/2014/main" xmlns="" id="{FAA38330-C70C-4CE9-943A-277AB7CC8B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5938" y="3498976"/>
            <a:ext cx="38264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5919-5153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÷5153≈14.9%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 Box 6">
            <a:extLst>
              <a:ext uri="{FF2B5EF4-FFF2-40B4-BE49-F238E27FC236}">
                <a16:creationId xmlns:a16="http://schemas.microsoft.com/office/drawing/2014/main" xmlns="" id="{F1293BAC-3E15-4E98-890F-D3EA8FB4CB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5938" y="3963716"/>
            <a:ext cx="38264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6977-5919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÷5919≈17.9%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Text Box 6">
            <a:extLst>
              <a:ext uri="{FF2B5EF4-FFF2-40B4-BE49-F238E27FC236}">
                <a16:creationId xmlns:a16="http://schemas.microsoft.com/office/drawing/2014/main" xmlns="" id="{34439A36-D023-40BD-880A-E7DA2B9802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15809" y="2522896"/>
            <a:ext cx="90589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15.4%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Text Box 6">
            <a:extLst>
              <a:ext uri="{FF2B5EF4-FFF2-40B4-BE49-F238E27FC236}">
                <a16:creationId xmlns:a16="http://schemas.microsoft.com/office/drawing/2014/main" xmlns="" id="{D8DA2D1F-F614-4D76-A904-3667433D5F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0661" y="2531680"/>
            <a:ext cx="90589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15.0%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 Box 6">
            <a:extLst>
              <a:ext uri="{FF2B5EF4-FFF2-40B4-BE49-F238E27FC236}">
                <a16:creationId xmlns:a16="http://schemas.microsoft.com/office/drawing/2014/main" xmlns="" id="{D76FC1E5-9879-4BA7-A5E3-194C1E0B6C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64787" y="2522896"/>
            <a:ext cx="76485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8.2%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Text Box 6">
            <a:extLst>
              <a:ext uri="{FF2B5EF4-FFF2-40B4-BE49-F238E27FC236}">
                <a16:creationId xmlns:a16="http://schemas.microsoft.com/office/drawing/2014/main" xmlns="" id="{34173BBC-930B-4C87-B1A1-95702FAD4D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9639" y="2522896"/>
            <a:ext cx="96448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14.9%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Text Box 6">
            <a:extLst>
              <a:ext uri="{FF2B5EF4-FFF2-40B4-BE49-F238E27FC236}">
                <a16:creationId xmlns:a16="http://schemas.microsoft.com/office/drawing/2014/main" xmlns="" id="{6038807D-5586-4FF7-8A3B-1B7481DC26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72726" y="2522896"/>
            <a:ext cx="96448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17.9%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8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巩固练习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0" name="图片 29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1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98223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6">
            <a:extLst>
              <a:ext uri="{FF2B5EF4-FFF2-40B4-BE49-F238E27FC236}">
                <a16:creationId xmlns:a16="http://schemas.microsoft.com/office/drawing/2014/main" xmlns="" id="{18937BDC-881B-429D-8736-7A20B5EA9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512" y="339502"/>
            <a:ext cx="839964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）把上面统计表中的数据用统计图表示出来。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A8CA58B3-0534-472A-AC86-DD6D831F7A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8823" y="771550"/>
            <a:ext cx="5853497" cy="3238650"/>
          </a:xfrm>
          <a:prstGeom prst="rect">
            <a:avLst/>
          </a:prstGeom>
        </p:spPr>
      </p:pic>
      <p:sp>
        <p:nvSpPr>
          <p:cNvPr id="14" name="TextBox 20">
            <a:extLst>
              <a:ext uri="{FF2B5EF4-FFF2-40B4-BE49-F238E27FC236}">
                <a16:creationId xmlns:a16="http://schemas.microsoft.com/office/drawing/2014/main" xmlns="" id="{774565C1-2496-4083-A3D4-52F65A2E1D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0034" y="1842953"/>
            <a:ext cx="60389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14.9</a:t>
            </a:r>
            <a:endParaRPr lang="zh-CN" altLang="en-US" sz="1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xmlns="" id="{F30DEEB8-7F69-40E0-8814-19A847F02F9E}"/>
              </a:ext>
            </a:extLst>
          </p:cNvPr>
          <p:cNvCxnSpPr>
            <a:cxnSpLocks/>
          </p:cNvCxnSpPr>
          <p:nvPr/>
        </p:nvCxnSpPr>
        <p:spPr>
          <a:xfrm flipV="1">
            <a:off x="2432222" y="2769840"/>
            <a:ext cx="817642" cy="228398"/>
          </a:xfrm>
          <a:prstGeom prst="line">
            <a:avLst/>
          </a:prstGeom>
          <a:ln w="28575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93EB7B43-4B5A-4FA0-9FFA-810F7B58E719}"/>
              </a:ext>
            </a:extLst>
          </p:cNvPr>
          <p:cNvCxnSpPr>
            <a:cxnSpLocks/>
            <a:endCxn id="47" idx="2"/>
          </p:cNvCxnSpPr>
          <p:nvPr/>
        </p:nvCxnSpPr>
        <p:spPr>
          <a:xfrm>
            <a:off x="3283734" y="2162996"/>
            <a:ext cx="787717" cy="45059"/>
          </a:xfrm>
          <a:prstGeom prst="line">
            <a:avLst/>
          </a:prstGeom>
          <a:ln w="28575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椭圆 17">
            <a:extLst>
              <a:ext uri="{FF2B5EF4-FFF2-40B4-BE49-F238E27FC236}">
                <a16:creationId xmlns:a16="http://schemas.microsoft.com/office/drawing/2014/main" xmlns="" id="{151F2BB3-0178-47BB-BA2F-C5222800D488}"/>
              </a:ext>
            </a:extLst>
          </p:cNvPr>
          <p:cNvSpPr/>
          <p:nvPr/>
        </p:nvSpPr>
        <p:spPr>
          <a:xfrm>
            <a:off x="2413528" y="2966938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9" name="TextBox 20">
            <a:extLst>
              <a:ext uri="{FF2B5EF4-FFF2-40B4-BE49-F238E27FC236}">
                <a16:creationId xmlns:a16="http://schemas.microsoft.com/office/drawing/2014/main" xmlns="" id="{0BE36E75-2B2E-4E85-8495-CF4009DDDA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4508" y="3002058"/>
            <a:ext cx="60389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7.4</a:t>
            </a:r>
            <a:endParaRPr lang="zh-CN" altLang="en-US" sz="16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椭圆 19">
            <a:extLst>
              <a:ext uri="{FF2B5EF4-FFF2-40B4-BE49-F238E27FC236}">
                <a16:creationId xmlns:a16="http://schemas.microsoft.com/office/drawing/2014/main" xmlns="" id="{3BC3855F-EE06-4953-BB1C-A92BA7E15800}"/>
              </a:ext>
            </a:extLst>
          </p:cNvPr>
          <p:cNvSpPr/>
          <p:nvPr/>
        </p:nvSpPr>
        <p:spPr>
          <a:xfrm>
            <a:off x="3235433" y="2714056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C47C5659-E0A6-4109-8E05-54D964A889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9213" y="2797661"/>
            <a:ext cx="60389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9.5</a:t>
            </a:r>
            <a:endParaRPr lang="zh-CN" altLang="en-US" sz="16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椭圆 21">
            <a:extLst>
              <a:ext uri="{FF2B5EF4-FFF2-40B4-BE49-F238E27FC236}">
                <a16:creationId xmlns:a16="http://schemas.microsoft.com/office/drawing/2014/main" xmlns="" id="{F12D75F6-664B-4D56-B5DF-CB7E773C90A6}"/>
              </a:ext>
            </a:extLst>
          </p:cNvPr>
          <p:cNvSpPr/>
          <p:nvPr/>
        </p:nvSpPr>
        <p:spPr>
          <a:xfrm>
            <a:off x="4069712" y="2867852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23" name="TextBox 20">
            <a:extLst>
              <a:ext uri="{FF2B5EF4-FFF2-40B4-BE49-F238E27FC236}">
                <a16:creationId xmlns:a16="http://schemas.microsoft.com/office/drawing/2014/main" xmlns="" id="{5C2A0A5C-E5DD-4A09-BECA-EF05E5B64C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23674" y="2832781"/>
            <a:ext cx="60389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8.0</a:t>
            </a:r>
            <a:endParaRPr lang="zh-CN" altLang="en-US" sz="16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椭圆 23">
            <a:extLst>
              <a:ext uri="{FF2B5EF4-FFF2-40B4-BE49-F238E27FC236}">
                <a16:creationId xmlns:a16="http://schemas.microsoft.com/office/drawing/2014/main" xmlns="" id="{EB2DFD74-9D64-4418-B5AA-21B10071F61E}"/>
              </a:ext>
            </a:extLst>
          </p:cNvPr>
          <p:cNvSpPr/>
          <p:nvPr/>
        </p:nvSpPr>
        <p:spPr>
          <a:xfrm>
            <a:off x="4892997" y="2816292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25" name="TextBox 20">
            <a:extLst>
              <a:ext uri="{FF2B5EF4-FFF2-40B4-BE49-F238E27FC236}">
                <a16:creationId xmlns:a16="http://schemas.microsoft.com/office/drawing/2014/main" xmlns="" id="{C8706DAE-BC8B-430C-8039-DFEC8DECC2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5571" y="2835239"/>
            <a:ext cx="60389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8.5</a:t>
            </a:r>
            <a:endParaRPr lang="zh-CN" altLang="en-US" sz="16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椭圆 25">
            <a:extLst>
              <a:ext uri="{FF2B5EF4-FFF2-40B4-BE49-F238E27FC236}">
                <a16:creationId xmlns:a16="http://schemas.microsoft.com/office/drawing/2014/main" xmlns="" id="{CC0C894C-CF51-4092-8B3E-CD5073CA9D7E}"/>
              </a:ext>
            </a:extLst>
          </p:cNvPr>
          <p:cNvSpPr/>
          <p:nvPr/>
        </p:nvSpPr>
        <p:spPr>
          <a:xfrm>
            <a:off x="5715957" y="2582121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27" name="TextBox 20">
            <a:extLst>
              <a:ext uri="{FF2B5EF4-FFF2-40B4-BE49-F238E27FC236}">
                <a16:creationId xmlns:a16="http://schemas.microsoft.com/office/drawing/2014/main" xmlns="" id="{CEEDF47A-EEBE-4EE8-A5E1-63C184068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8372" y="2647015"/>
            <a:ext cx="60389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10.9</a:t>
            </a:r>
            <a:endParaRPr lang="zh-CN" altLang="en-US" sz="16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椭圆 27">
            <a:extLst>
              <a:ext uri="{FF2B5EF4-FFF2-40B4-BE49-F238E27FC236}">
                <a16:creationId xmlns:a16="http://schemas.microsoft.com/office/drawing/2014/main" xmlns="" id="{1155CD05-3760-45E3-A55B-D1DF12546616}"/>
              </a:ext>
            </a:extLst>
          </p:cNvPr>
          <p:cNvSpPr/>
          <p:nvPr/>
        </p:nvSpPr>
        <p:spPr>
          <a:xfrm>
            <a:off x="6532908" y="2546117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30" name="TextBox 20">
            <a:extLst>
              <a:ext uri="{FF2B5EF4-FFF2-40B4-BE49-F238E27FC236}">
                <a16:creationId xmlns:a16="http://schemas.microsoft.com/office/drawing/2014/main" xmlns="" id="{01A6C0B7-FA4B-4474-8347-89D02E9397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3967" y="2639534"/>
            <a:ext cx="60389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11.4</a:t>
            </a:r>
            <a:endParaRPr lang="zh-CN" altLang="en-US" sz="16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33" name="直接连接符 32">
            <a:extLst>
              <a:ext uri="{FF2B5EF4-FFF2-40B4-BE49-F238E27FC236}">
                <a16:creationId xmlns:a16="http://schemas.microsoft.com/office/drawing/2014/main" xmlns="" id="{AE5F55B3-EB8C-4AE8-9628-2DAC8D1DE3A2}"/>
              </a:ext>
            </a:extLst>
          </p:cNvPr>
          <p:cNvCxnSpPr>
            <a:cxnSpLocks/>
            <a:stCxn id="20" idx="2"/>
          </p:cNvCxnSpPr>
          <p:nvPr/>
        </p:nvCxnSpPr>
        <p:spPr>
          <a:xfrm>
            <a:off x="3235433" y="2750060"/>
            <a:ext cx="902839" cy="163889"/>
          </a:xfrm>
          <a:prstGeom prst="line">
            <a:avLst/>
          </a:prstGeom>
          <a:ln w="28575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>
            <a:extLst>
              <a:ext uri="{FF2B5EF4-FFF2-40B4-BE49-F238E27FC236}">
                <a16:creationId xmlns:a16="http://schemas.microsoft.com/office/drawing/2014/main" xmlns="" id="{22CB6230-AC3A-4BF6-A34E-3A5BFA41F298}"/>
              </a:ext>
            </a:extLst>
          </p:cNvPr>
          <p:cNvCxnSpPr>
            <a:cxnSpLocks/>
          </p:cNvCxnSpPr>
          <p:nvPr/>
        </p:nvCxnSpPr>
        <p:spPr>
          <a:xfrm flipV="1">
            <a:off x="4101625" y="2867852"/>
            <a:ext cx="839858" cy="35772"/>
          </a:xfrm>
          <a:prstGeom prst="line">
            <a:avLst/>
          </a:prstGeom>
          <a:ln w="28575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>
            <a:extLst>
              <a:ext uri="{FF2B5EF4-FFF2-40B4-BE49-F238E27FC236}">
                <a16:creationId xmlns:a16="http://schemas.microsoft.com/office/drawing/2014/main" xmlns="" id="{C7FAE120-A14F-4EE9-B219-99B2DAEC64FE}"/>
              </a:ext>
            </a:extLst>
          </p:cNvPr>
          <p:cNvCxnSpPr>
            <a:cxnSpLocks/>
            <a:endCxn id="26" idx="3"/>
          </p:cNvCxnSpPr>
          <p:nvPr/>
        </p:nvCxnSpPr>
        <p:spPr>
          <a:xfrm flipV="1">
            <a:off x="4929001" y="2643584"/>
            <a:ext cx="797501" cy="226598"/>
          </a:xfrm>
          <a:prstGeom prst="line">
            <a:avLst/>
          </a:prstGeom>
          <a:ln w="28575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>
            <a:extLst>
              <a:ext uri="{FF2B5EF4-FFF2-40B4-BE49-F238E27FC236}">
                <a16:creationId xmlns:a16="http://schemas.microsoft.com/office/drawing/2014/main" xmlns="" id="{9079B592-2C14-44AA-A43B-4F466E01DE93}"/>
              </a:ext>
            </a:extLst>
          </p:cNvPr>
          <p:cNvCxnSpPr>
            <a:cxnSpLocks/>
            <a:stCxn id="26" idx="5"/>
          </p:cNvCxnSpPr>
          <p:nvPr/>
        </p:nvCxnSpPr>
        <p:spPr>
          <a:xfrm flipV="1">
            <a:off x="5777420" y="2569644"/>
            <a:ext cx="819792" cy="73940"/>
          </a:xfrm>
          <a:prstGeom prst="line">
            <a:avLst/>
          </a:prstGeom>
          <a:ln w="28575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椭圆 44">
            <a:extLst>
              <a:ext uri="{FF2B5EF4-FFF2-40B4-BE49-F238E27FC236}">
                <a16:creationId xmlns:a16="http://schemas.microsoft.com/office/drawing/2014/main" xmlns="" id="{F90D0C53-463B-4587-9A67-7C8B31358D14}"/>
              </a:ext>
            </a:extLst>
          </p:cNvPr>
          <p:cNvSpPr/>
          <p:nvPr/>
        </p:nvSpPr>
        <p:spPr>
          <a:xfrm>
            <a:off x="3244108" y="2137239"/>
            <a:ext cx="72008" cy="72008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46" name="TextBox 20">
            <a:extLst>
              <a:ext uri="{FF2B5EF4-FFF2-40B4-BE49-F238E27FC236}">
                <a16:creationId xmlns:a16="http://schemas.microsoft.com/office/drawing/2014/main" xmlns="" id="{FBA7BBFC-15CC-4368-BAA6-F94CD06EFB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57406" y="1830109"/>
            <a:ext cx="60389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15.4</a:t>
            </a:r>
            <a:endParaRPr lang="zh-CN" altLang="en-US" sz="1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" name="椭圆 46">
            <a:extLst>
              <a:ext uri="{FF2B5EF4-FFF2-40B4-BE49-F238E27FC236}">
                <a16:creationId xmlns:a16="http://schemas.microsoft.com/office/drawing/2014/main" xmlns="" id="{D4C8C452-766D-437C-AE1B-A3C255275466}"/>
              </a:ext>
            </a:extLst>
          </p:cNvPr>
          <p:cNvSpPr/>
          <p:nvPr/>
        </p:nvSpPr>
        <p:spPr>
          <a:xfrm>
            <a:off x="4071451" y="2172051"/>
            <a:ext cx="72008" cy="72008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48" name="TextBox 20">
            <a:extLst>
              <a:ext uri="{FF2B5EF4-FFF2-40B4-BE49-F238E27FC236}">
                <a16:creationId xmlns:a16="http://schemas.microsoft.com/office/drawing/2014/main" xmlns="" id="{D9E0671A-FC0A-4B09-8F84-9FDF892EEC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2557" y="1815495"/>
            <a:ext cx="60389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15.0</a:t>
            </a:r>
            <a:endParaRPr lang="zh-CN" altLang="en-US" sz="1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" name="椭圆 48">
            <a:extLst>
              <a:ext uri="{FF2B5EF4-FFF2-40B4-BE49-F238E27FC236}">
                <a16:creationId xmlns:a16="http://schemas.microsoft.com/office/drawing/2014/main" xmlns="" id="{58351412-2C17-4AC8-9FBD-CEC1A523F389}"/>
              </a:ext>
            </a:extLst>
          </p:cNvPr>
          <p:cNvSpPr/>
          <p:nvPr/>
        </p:nvSpPr>
        <p:spPr>
          <a:xfrm>
            <a:off x="4898286" y="2853125"/>
            <a:ext cx="72008" cy="72008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50" name="TextBox 20">
            <a:extLst>
              <a:ext uri="{FF2B5EF4-FFF2-40B4-BE49-F238E27FC236}">
                <a16:creationId xmlns:a16="http://schemas.microsoft.com/office/drawing/2014/main" xmlns="" id="{5725CE8D-9917-45AE-98DA-0955029C2E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00773" y="2582121"/>
            <a:ext cx="60389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8.2</a:t>
            </a:r>
            <a:endParaRPr lang="zh-CN" altLang="en-US" sz="1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" name="椭圆 50">
            <a:extLst>
              <a:ext uri="{FF2B5EF4-FFF2-40B4-BE49-F238E27FC236}">
                <a16:creationId xmlns:a16="http://schemas.microsoft.com/office/drawing/2014/main" xmlns="" id="{FCE8E1D3-AB4C-4448-B57A-0E9CB668A346}"/>
              </a:ext>
            </a:extLst>
          </p:cNvPr>
          <p:cNvSpPr/>
          <p:nvPr/>
        </p:nvSpPr>
        <p:spPr>
          <a:xfrm>
            <a:off x="5712831" y="2193270"/>
            <a:ext cx="72008" cy="72008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52" name="椭圆 51">
            <a:extLst>
              <a:ext uri="{FF2B5EF4-FFF2-40B4-BE49-F238E27FC236}">
                <a16:creationId xmlns:a16="http://schemas.microsoft.com/office/drawing/2014/main" xmlns="" id="{82915D92-36CA-4F56-8710-E5315732BA8B}"/>
              </a:ext>
            </a:extLst>
          </p:cNvPr>
          <p:cNvSpPr/>
          <p:nvPr/>
        </p:nvSpPr>
        <p:spPr>
          <a:xfrm>
            <a:off x="6532908" y="1900682"/>
            <a:ext cx="72008" cy="72008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53" name="TextBox 20">
            <a:extLst>
              <a:ext uri="{FF2B5EF4-FFF2-40B4-BE49-F238E27FC236}">
                <a16:creationId xmlns:a16="http://schemas.microsoft.com/office/drawing/2014/main" xmlns="" id="{EF248386-05AC-456C-BC8B-95498638CF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2650" y="1644843"/>
            <a:ext cx="60389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17.9</a:t>
            </a:r>
            <a:endParaRPr lang="zh-CN" altLang="en-US" sz="1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55" name="直接连接符 54">
            <a:extLst>
              <a:ext uri="{FF2B5EF4-FFF2-40B4-BE49-F238E27FC236}">
                <a16:creationId xmlns:a16="http://schemas.microsoft.com/office/drawing/2014/main" xmlns="" id="{44D2D488-8E44-49AC-8FF6-6B89E478D457}"/>
              </a:ext>
            </a:extLst>
          </p:cNvPr>
          <p:cNvCxnSpPr>
            <a:cxnSpLocks/>
          </p:cNvCxnSpPr>
          <p:nvPr/>
        </p:nvCxnSpPr>
        <p:spPr>
          <a:xfrm>
            <a:off x="4079473" y="2198814"/>
            <a:ext cx="864578" cy="685601"/>
          </a:xfrm>
          <a:prstGeom prst="line">
            <a:avLst/>
          </a:prstGeom>
          <a:ln w="28575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>
            <a:extLst>
              <a:ext uri="{FF2B5EF4-FFF2-40B4-BE49-F238E27FC236}">
                <a16:creationId xmlns:a16="http://schemas.microsoft.com/office/drawing/2014/main" xmlns="" id="{F7F4CFE5-345B-4F2C-B832-BF8B00D8C42D}"/>
              </a:ext>
            </a:extLst>
          </p:cNvPr>
          <p:cNvCxnSpPr>
            <a:cxnSpLocks/>
            <a:endCxn id="51" idx="3"/>
          </p:cNvCxnSpPr>
          <p:nvPr/>
        </p:nvCxnSpPr>
        <p:spPr>
          <a:xfrm flipV="1">
            <a:off x="4934290" y="2254733"/>
            <a:ext cx="789086" cy="630202"/>
          </a:xfrm>
          <a:prstGeom prst="line">
            <a:avLst/>
          </a:prstGeom>
          <a:ln w="28575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>
            <a:extLst>
              <a:ext uri="{FF2B5EF4-FFF2-40B4-BE49-F238E27FC236}">
                <a16:creationId xmlns:a16="http://schemas.microsoft.com/office/drawing/2014/main" xmlns="" id="{1B092114-D812-477E-B4CA-21FF61974812}"/>
              </a:ext>
            </a:extLst>
          </p:cNvPr>
          <p:cNvCxnSpPr>
            <a:cxnSpLocks/>
          </p:cNvCxnSpPr>
          <p:nvPr/>
        </p:nvCxnSpPr>
        <p:spPr>
          <a:xfrm flipV="1">
            <a:off x="5743822" y="1926475"/>
            <a:ext cx="840788" cy="315101"/>
          </a:xfrm>
          <a:prstGeom prst="line">
            <a:avLst/>
          </a:prstGeom>
          <a:ln w="28575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" name="图片 70">
            <a:extLst>
              <a:ext uri="{FF2B5EF4-FFF2-40B4-BE49-F238E27FC236}">
                <a16:creationId xmlns:a16="http://schemas.microsoft.com/office/drawing/2014/main" xmlns="" id="{075ACA53-3D93-4BDE-A11D-6EE3EA5B69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3154" y="1251224"/>
            <a:ext cx="657225" cy="333375"/>
          </a:xfrm>
          <a:prstGeom prst="rect">
            <a:avLst/>
          </a:prstGeom>
        </p:spPr>
      </p:pic>
      <p:cxnSp>
        <p:nvCxnSpPr>
          <p:cNvPr id="68" name="直接连接符 67">
            <a:extLst>
              <a:ext uri="{FF2B5EF4-FFF2-40B4-BE49-F238E27FC236}">
                <a16:creationId xmlns:a16="http://schemas.microsoft.com/office/drawing/2014/main" xmlns="" id="{4D4CBB1D-4E1B-4A98-8AC3-D186E00007C2}"/>
              </a:ext>
            </a:extLst>
          </p:cNvPr>
          <p:cNvCxnSpPr>
            <a:cxnSpLocks/>
          </p:cNvCxnSpPr>
          <p:nvPr/>
        </p:nvCxnSpPr>
        <p:spPr>
          <a:xfrm>
            <a:off x="4830050" y="1303239"/>
            <a:ext cx="630329" cy="0"/>
          </a:xfrm>
          <a:prstGeom prst="line">
            <a:avLst/>
          </a:prstGeom>
          <a:ln w="28575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>
            <a:extLst>
              <a:ext uri="{FF2B5EF4-FFF2-40B4-BE49-F238E27FC236}">
                <a16:creationId xmlns:a16="http://schemas.microsoft.com/office/drawing/2014/main" xmlns="" id="{A2C2BEB7-79D4-4778-92B3-E32BFBC24030}"/>
              </a:ext>
            </a:extLst>
          </p:cNvPr>
          <p:cNvCxnSpPr>
            <a:cxnSpLocks/>
          </p:cNvCxnSpPr>
          <p:nvPr/>
        </p:nvCxnSpPr>
        <p:spPr>
          <a:xfrm>
            <a:off x="4821394" y="1508970"/>
            <a:ext cx="638985" cy="0"/>
          </a:xfrm>
          <a:prstGeom prst="line">
            <a:avLst/>
          </a:prstGeom>
          <a:ln w="28575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组合 53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56" name="图片 55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58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3" name="矩形 2"/>
          <p:cNvSpPr/>
          <p:nvPr/>
        </p:nvSpPr>
        <p:spPr>
          <a:xfrm>
            <a:off x="971600" y="3939902"/>
            <a:ext cx="68407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07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08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年受亚洲金融危机的影响，物价上涨较快，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09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年物价控制较好，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年 物价又有所上涨。</a:t>
            </a:r>
          </a:p>
        </p:txBody>
      </p:sp>
    </p:spTree>
    <p:extLst>
      <p:ext uri="{BB962C8B-B14F-4D97-AF65-F5344CB8AC3E}">
        <p14:creationId xmlns:p14="http://schemas.microsoft.com/office/powerpoint/2010/main" val="1423956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00"/>
                            </p:stCondLst>
                            <p:childTnLst>
                              <p:par>
                                <p:cTn id="10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 animBg="1"/>
      <p:bldP spid="19" grpId="0"/>
      <p:bldP spid="20" grpId="0" animBg="1"/>
      <p:bldP spid="21" grpId="0"/>
      <p:bldP spid="22" grpId="0" animBg="1"/>
      <p:bldP spid="23" grpId="0"/>
      <p:bldP spid="24" grpId="0" animBg="1"/>
      <p:bldP spid="25" grpId="0"/>
      <p:bldP spid="26" grpId="0" animBg="1"/>
      <p:bldP spid="27" grpId="0"/>
      <p:bldP spid="28" grpId="0" animBg="1"/>
      <p:bldP spid="30" grpId="0"/>
      <p:bldP spid="45" grpId="0" animBg="1"/>
      <p:bldP spid="46" grpId="0"/>
      <p:bldP spid="47" grpId="0" animBg="1"/>
      <p:bldP spid="48" grpId="0"/>
      <p:bldP spid="49" grpId="0" animBg="1"/>
      <p:bldP spid="50" grpId="0"/>
      <p:bldP spid="51" grpId="0" animBg="1"/>
      <p:bldP spid="52" grpId="0" animBg="1"/>
      <p:bldP spid="53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87909D0B-BDA1-4B93-BAAD-13A04891B1DF}"/>
              </a:ext>
            </a:extLst>
          </p:cNvPr>
          <p:cNvSpPr/>
          <p:nvPr/>
        </p:nvSpPr>
        <p:spPr>
          <a:xfrm>
            <a:off x="251520" y="520393"/>
            <a:ext cx="882047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760"/>
              </a:lnSpc>
              <a:spcAft>
                <a:spcPts val="0"/>
              </a:spcAft>
            </a:pP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下面几组数据分别选用哪种统计图表示更合适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 b="1" dirty="0">
              <a:solidFill>
                <a:srgbClr val="000000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040DF553-0D2C-4C33-A8AF-F87200F2F47F}"/>
              </a:ext>
            </a:extLst>
          </p:cNvPr>
          <p:cNvSpPr/>
          <p:nvPr/>
        </p:nvSpPr>
        <p:spPr>
          <a:xfrm>
            <a:off x="683568" y="1014172"/>
            <a:ext cx="748883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760"/>
              </a:lnSpc>
              <a:spcAft>
                <a:spcPts val="0"/>
              </a:spcAft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(1)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绿荫小学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1999-2003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年树木总量变化情况统计表。</a:t>
            </a:r>
            <a:endParaRPr lang="zh-CN" altLang="zh-CN" sz="2400" b="1" dirty="0">
              <a:solidFill>
                <a:srgbClr val="000000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xmlns="" id="{3ED64454-E63A-49E2-AC7C-54BF06F52A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5526694"/>
              </p:ext>
            </p:extLst>
          </p:nvPr>
        </p:nvGraphicFramePr>
        <p:xfrm>
          <a:off x="1541721" y="1370316"/>
          <a:ext cx="4044095" cy="76938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55455">
                  <a:extLst>
                    <a:ext uri="{9D8B030D-6E8A-4147-A177-3AD203B41FA5}">
                      <a16:colId xmlns:a16="http://schemas.microsoft.com/office/drawing/2014/main" xmlns="" val="555242717"/>
                    </a:ext>
                  </a:extLst>
                </a:gridCol>
                <a:gridCol w="577728">
                  <a:extLst>
                    <a:ext uri="{9D8B030D-6E8A-4147-A177-3AD203B41FA5}">
                      <a16:colId xmlns:a16="http://schemas.microsoft.com/office/drawing/2014/main" xmlns="" val="2818424383"/>
                    </a:ext>
                  </a:extLst>
                </a:gridCol>
                <a:gridCol w="577728">
                  <a:extLst>
                    <a:ext uri="{9D8B030D-6E8A-4147-A177-3AD203B41FA5}">
                      <a16:colId xmlns:a16="http://schemas.microsoft.com/office/drawing/2014/main" xmlns="" val="1825221629"/>
                    </a:ext>
                  </a:extLst>
                </a:gridCol>
                <a:gridCol w="577728">
                  <a:extLst>
                    <a:ext uri="{9D8B030D-6E8A-4147-A177-3AD203B41FA5}">
                      <a16:colId xmlns:a16="http://schemas.microsoft.com/office/drawing/2014/main" xmlns="" val="3146982780"/>
                    </a:ext>
                  </a:extLst>
                </a:gridCol>
                <a:gridCol w="577728">
                  <a:extLst>
                    <a:ext uri="{9D8B030D-6E8A-4147-A177-3AD203B41FA5}">
                      <a16:colId xmlns:a16="http://schemas.microsoft.com/office/drawing/2014/main" xmlns="" val="322433987"/>
                    </a:ext>
                  </a:extLst>
                </a:gridCol>
                <a:gridCol w="577728">
                  <a:extLst>
                    <a:ext uri="{9D8B030D-6E8A-4147-A177-3AD203B41FA5}">
                      <a16:colId xmlns:a16="http://schemas.microsoft.com/office/drawing/2014/main" xmlns="" val="1596294063"/>
                    </a:ext>
                  </a:extLst>
                </a:gridCol>
              </a:tblGrid>
              <a:tr h="384813">
                <a:tc>
                  <a:txBody>
                    <a:bodyPr/>
                    <a:lstStyle/>
                    <a:p>
                      <a:pPr algn="ctr">
                        <a:lnSpc>
                          <a:spcPts val="1760"/>
                        </a:lnSpc>
                        <a:spcAft>
                          <a:spcPts val="0"/>
                        </a:spcAft>
                      </a:pPr>
                      <a:r>
                        <a:rPr lang="zh-CN" sz="16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年份</a:t>
                      </a:r>
                      <a:endParaRPr lang="zh-CN" sz="16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6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1999</a:t>
                      </a:r>
                      <a:endParaRPr lang="zh-CN" sz="16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6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2000</a:t>
                      </a:r>
                      <a:endParaRPr lang="zh-CN" sz="16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6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2001</a:t>
                      </a:r>
                      <a:endParaRPr lang="zh-CN" sz="16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6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2002</a:t>
                      </a:r>
                      <a:endParaRPr lang="zh-CN" sz="16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6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2003</a:t>
                      </a:r>
                      <a:endParaRPr lang="zh-CN" sz="16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37576206"/>
                  </a:ext>
                </a:extLst>
              </a:tr>
              <a:tr h="384573">
                <a:tc>
                  <a:txBody>
                    <a:bodyPr/>
                    <a:lstStyle/>
                    <a:p>
                      <a:pPr algn="ctr">
                        <a:lnSpc>
                          <a:spcPts val="1760"/>
                        </a:lnSpc>
                        <a:spcAft>
                          <a:spcPts val="0"/>
                        </a:spcAft>
                      </a:pPr>
                      <a:r>
                        <a:rPr lang="zh-CN" sz="16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总量</a:t>
                      </a:r>
                      <a:r>
                        <a:rPr lang="en-US" sz="16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/</a:t>
                      </a:r>
                      <a:r>
                        <a:rPr lang="zh-CN" sz="16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棵</a:t>
                      </a:r>
                      <a:endParaRPr lang="zh-CN" sz="16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6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100</a:t>
                      </a:r>
                      <a:endParaRPr lang="zh-CN" sz="16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6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120</a:t>
                      </a:r>
                      <a:endParaRPr lang="zh-CN" sz="16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6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150</a:t>
                      </a:r>
                      <a:endParaRPr lang="zh-CN" sz="16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6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170</a:t>
                      </a:r>
                      <a:endParaRPr lang="zh-CN" sz="16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6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200</a:t>
                      </a:r>
                      <a:endParaRPr lang="zh-CN" sz="16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4136922710"/>
                  </a:ext>
                </a:extLst>
              </a:tr>
            </a:tbl>
          </a:graphicData>
        </a:graphic>
      </p:graphicFrame>
      <p:sp>
        <p:nvSpPr>
          <p:cNvPr id="7" name="矩形 6">
            <a:extLst>
              <a:ext uri="{FF2B5EF4-FFF2-40B4-BE49-F238E27FC236}">
                <a16:creationId xmlns:a16="http://schemas.microsoft.com/office/drawing/2014/main" xmlns="" id="{F09B7395-C77A-4C07-A9C5-3A0A89BADDC0}"/>
              </a:ext>
            </a:extLst>
          </p:cNvPr>
          <p:cNvSpPr/>
          <p:nvPr/>
        </p:nvSpPr>
        <p:spPr>
          <a:xfrm>
            <a:off x="683568" y="2279256"/>
            <a:ext cx="699955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760"/>
              </a:lnSpc>
              <a:spcAft>
                <a:spcPts val="0"/>
              </a:spcAft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(2)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绿荫小学各种树木所占百分比情况统计表。</a:t>
            </a:r>
            <a:endParaRPr lang="zh-CN" altLang="zh-CN" sz="2400" b="1" dirty="0">
              <a:solidFill>
                <a:srgbClr val="000000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xmlns="" id="{0E805275-7482-479A-AA97-EE5615F529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9220070"/>
              </p:ext>
            </p:extLst>
          </p:nvPr>
        </p:nvGraphicFramePr>
        <p:xfrm>
          <a:off x="1536015" y="2643758"/>
          <a:ext cx="4044097" cy="6569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49397">
                  <a:extLst>
                    <a:ext uri="{9D8B030D-6E8A-4147-A177-3AD203B41FA5}">
                      <a16:colId xmlns:a16="http://schemas.microsoft.com/office/drawing/2014/main" xmlns="" val="3112508455"/>
                    </a:ext>
                  </a:extLst>
                </a:gridCol>
                <a:gridCol w="558940">
                  <a:extLst>
                    <a:ext uri="{9D8B030D-6E8A-4147-A177-3AD203B41FA5}">
                      <a16:colId xmlns:a16="http://schemas.microsoft.com/office/drawing/2014/main" xmlns="" val="2144301366"/>
                    </a:ext>
                  </a:extLst>
                </a:gridCol>
                <a:gridCol w="558940">
                  <a:extLst>
                    <a:ext uri="{9D8B030D-6E8A-4147-A177-3AD203B41FA5}">
                      <a16:colId xmlns:a16="http://schemas.microsoft.com/office/drawing/2014/main" xmlns="" val="1286714896"/>
                    </a:ext>
                  </a:extLst>
                </a:gridCol>
                <a:gridCol w="558940">
                  <a:extLst>
                    <a:ext uri="{9D8B030D-6E8A-4147-A177-3AD203B41FA5}">
                      <a16:colId xmlns:a16="http://schemas.microsoft.com/office/drawing/2014/main" xmlns="" val="3925783466"/>
                    </a:ext>
                  </a:extLst>
                </a:gridCol>
                <a:gridCol w="558940">
                  <a:extLst>
                    <a:ext uri="{9D8B030D-6E8A-4147-A177-3AD203B41FA5}">
                      <a16:colId xmlns:a16="http://schemas.microsoft.com/office/drawing/2014/main" xmlns="" val="3677009658"/>
                    </a:ext>
                  </a:extLst>
                </a:gridCol>
                <a:gridCol w="558940">
                  <a:extLst>
                    <a:ext uri="{9D8B030D-6E8A-4147-A177-3AD203B41FA5}">
                      <a16:colId xmlns:a16="http://schemas.microsoft.com/office/drawing/2014/main" xmlns="" val="3038266839"/>
                    </a:ext>
                  </a:extLst>
                </a:gridCol>
              </a:tblGrid>
              <a:tr h="328465">
                <a:tc>
                  <a:txBody>
                    <a:bodyPr/>
                    <a:lstStyle/>
                    <a:p>
                      <a:pPr algn="ctr">
                        <a:lnSpc>
                          <a:spcPts val="1760"/>
                        </a:lnSpc>
                        <a:spcAft>
                          <a:spcPts val="0"/>
                        </a:spcAft>
                      </a:pPr>
                      <a:r>
                        <a:rPr lang="zh-CN" sz="16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树种</a:t>
                      </a:r>
                      <a:endParaRPr lang="zh-CN" sz="16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60"/>
                        </a:lnSpc>
                        <a:spcAft>
                          <a:spcPts val="0"/>
                        </a:spcAft>
                      </a:pPr>
                      <a:r>
                        <a:rPr lang="zh-CN" sz="16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杨树</a:t>
                      </a:r>
                      <a:endParaRPr lang="zh-CN" sz="16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60"/>
                        </a:lnSpc>
                        <a:spcAft>
                          <a:spcPts val="0"/>
                        </a:spcAft>
                      </a:pPr>
                      <a:r>
                        <a:rPr lang="zh-CN" sz="16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柳树</a:t>
                      </a:r>
                      <a:endParaRPr lang="zh-CN" sz="16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60"/>
                        </a:lnSpc>
                        <a:spcAft>
                          <a:spcPts val="0"/>
                        </a:spcAft>
                      </a:pPr>
                      <a:r>
                        <a:rPr lang="zh-CN" sz="16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松树</a:t>
                      </a:r>
                      <a:endParaRPr lang="zh-CN" sz="16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60"/>
                        </a:lnSpc>
                        <a:spcAft>
                          <a:spcPts val="0"/>
                        </a:spcAft>
                      </a:pPr>
                      <a:r>
                        <a:rPr lang="zh-CN" sz="16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槐树</a:t>
                      </a:r>
                      <a:endParaRPr lang="zh-CN" sz="16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60"/>
                        </a:lnSpc>
                        <a:spcAft>
                          <a:spcPts val="0"/>
                        </a:spcAft>
                      </a:pPr>
                      <a:r>
                        <a:rPr lang="zh-CN" sz="16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其他</a:t>
                      </a:r>
                      <a:endParaRPr lang="zh-CN" sz="16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3315631205"/>
                  </a:ext>
                </a:extLst>
              </a:tr>
              <a:tr h="328465">
                <a:tc>
                  <a:txBody>
                    <a:bodyPr/>
                    <a:lstStyle/>
                    <a:p>
                      <a:pPr algn="ctr">
                        <a:lnSpc>
                          <a:spcPts val="1760"/>
                        </a:lnSpc>
                        <a:spcAft>
                          <a:spcPts val="0"/>
                        </a:spcAft>
                      </a:pPr>
                      <a:r>
                        <a:rPr lang="zh-CN" sz="16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百分比</a:t>
                      </a:r>
                      <a:r>
                        <a:rPr lang="en-US" sz="16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/%</a:t>
                      </a:r>
                      <a:endParaRPr lang="zh-CN" sz="16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6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25</a:t>
                      </a:r>
                      <a:endParaRPr lang="zh-CN" sz="16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6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20</a:t>
                      </a:r>
                      <a:endParaRPr lang="zh-CN" sz="16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6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15</a:t>
                      </a:r>
                      <a:endParaRPr lang="zh-CN" sz="16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6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15</a:t>
                      </a:r>
                      <a:endParaRPr lang="zh-CN" sz="16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6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25</a:t>
                      </a:r>
                      <a:endParaRPr lang="zh-CN" sz="16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885468539"/>
                  </a:ext>
                </a:extLst>
              </a:tr>
            </a:tbl>
          </a:graphicData>
        </a:graphic>
      </p:graphicFrame>
      <p:sp>
        <p:nvSpPr>
          <p:cNvPr id="9" name="矩形 8">
            <a:extLst>
              <a:ext uri="{FF2B5EF4-FFF2-40B4-BE49-F238E27FC236}">
                <a16:creationId xmlns:a16="http://schemas.microsoft.com/office/drawing/2014/main" xmlns="" id="{F775C0D9-8876-452D-B949-30E43E0B8944}"/>
              </a:ext>
            </a:extLst>
          </p:cNvPr>
          <p:cNvSpPr/>
          <p:nvPr/>
        </p:nvSpPr>
        <p:spPr>
          <a:xfrm>
            <a:off x="732594" y="3400713"/>
            <a:ext cx="6167474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760"/>
              </a:lnSpc>
              <a:spcAft>
                <a:spcPts val="0"/>
              </a:spcAft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(3)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绿荫小学各种树木数量统计表。</a:t>
            </a:r>
            <a:endParaRPr lang="zh-CN" altLang="zh-CN" sz="2400" b="1" dirty="0">
              <a:solidFill>
                <a:srgbClr val="000000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10" name="表格 9">
            <a:extLst>
              <a:ext uri="{FF2B5EF4-FFF2-40B4-BE49-F238E27FC236}">
                <a16:creationId xmlns:a16="http://schemas.microsoft.com/office/drawing/2014/main" xmlns="" id="{475C111C-4661-4EBB-BB2B-9D46C0F665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7783645"/>
              </p:ext>
            </p:extLst>
          </p:nvPr>
        </p:nvGraphicFramePr>
        <p:xfrm>
          <a:off x="1607459" y="3838932"/>
          <a:ext cx="3972653" cy="6770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27323">
                  <a:extLst>
                    <a:ext uri="{9D8B030D-6E8A-4147-A177-3AD203B41FA5}">
                      <a16:colId xmlns:a16="http://schemas.microsoft.com/office/drawing/2014/main" xmlns="" val="1558388912"/>
                    </a:ext>
                  </a:extLst>
                </a:gridCol>
                <a:gridCol w="549066">
                  <a:extLst>
                    <a:ext uri="{9D8B030D-6E8A-4147-A177-3AD203B41FA5}">
                      <a16:colId xmlns:a16="http://schemas.microsoft.com/office/drawing/2014/main" xmlns="" val="3005537971"/>
                    </a:ext>
                  </a:extLst>
                </a:gridCol>
                <a:gridCol w="549066">
                  <a:extLst>
                    <a:ext uri="{9D8B030D-6E8A-4147-A177-3AD203B41FA5}">
                      <a16:colId xmlns:a16="http://schemas.microsoft.com/office/drawing/2014/main" xmlns="" val="4070294631"/>
                    </a:ext>
                  </a:extLst>
                </a:gridCol>
                <a:gridCol w="549066">
                  <a:extLst>
                    <a:ext uri="{9D8B030D-6E8A-4147-A177-3AD203B41FA5}">
                      <a16:colId xmlns:a16="http://schemas.microsoft.com/office/drawing/2014/main" xmlns="" val="3241029782"/>
                    </a:ext>
                  </a:extLst>
                </a:gridCol>
                <a:gridCol w="549066">
                  <a:extLst>
                    <a:ext uri="{9D8B030D-6E8A-4147-A177-3AD203B41FA5}">
                      <a16:colId xmlns:a16="http://schemas.microsoft.com/office/drawing/2014/main" xmlns="" val="1516486297"/>
                    </a:ext>
                  </a:extLst>
                </a:gridCol>
                <a:gridCol w="549066">
                  <a:extLst>
                    <a:ext uri="{9D8B030D-6E8A-4147-A177-3AD203B41FA5}">
                      <a16:colId xmlns:a16="http://schemas.microsoft.com/office/drawing/2014/main" xmlns="" val="3327934771"/>
                    </a:ext>
                  </a:extLst>
                </a:gridCol>
              </a:tblGrid>
              <a:tr h="338517">
                <a:tc>
                  <a:txBody>
                    <a:bodyPr/>
                    <a:lstStyle/>
                    <a:p>
                      <a:pPr algn="ctr">
                        <a:lnSpc>
                          <a:spcPts val="1760"/>
                        </a:lnSpc>
                        <a:spcAft>
                          <a:spcPts val="0"/>
                        </a:spcAft>
                      </a:pPr>
                      <a:r>
                        <a:rPr lang="zh-CN" sz="16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树种</a:t>
                      </a:r>
                      <a:endParaRPr lang="zh-CN" sz="16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60"/>
                        </a:lnSpc>
                        <a:spcAft>
                          <a:spcPts val="0"/>
                        </a:spcAft>
                      </a:pPr>
                      <a:r>
                        <a:rPr lang="zh-CN" sz="16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杨树</a:t>
                      </a:r>
                      <a:endParaRPr lang="zh-CN" sz="16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60"/>
                        </a:lnSpc>
                        <a:spcAft>
                          <a:spcPts val="0"/>
                        </a:spcAft>
                      </a:pPr>
                      <a:r>
                        <a:rPr lang="zh-CN" sz="16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柳树</a:t>
                      </a:r>
                      <a:endParaRPr lang="zh-CN" sz="16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60"/>
                        </a:lnSpc>
                        <a:spcAft>
                          <a:spcPts val="0"/>
                        </a:spcAft>
                      </a:pPr>
                      <a:r>
                        <a:rPr lang="zh-CN" sz="16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松树</a:t>
                      </a:r>
                      <a:endParaRPr lang="zh-CN" sz="16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60"/>
                        </a:lnSpc>
                        <a:spcAft>
                          <a:spcPts val="0"/>
                        </a:spcAft>
                      </a:pPr>
                      <a:r>
                        <a:rPr lang="zh-CN" sz="16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槐树</a:t>
                      </a:r>
                      <a:endParaRPr lang="zh-CN" sz="16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60"/>
                        </a:lnSpc>
                        <a:spcAft>
                          <a:spcPts val="0"/>
                        </a:spcAft>
                      </a:pPr>
                      <a:r>
                        <a:rPr lang="zh-CN" sz="16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其他</a:t>
                      </a:r>
                      <a:endParaRPr lang="zh-CN" sz="16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3460169821"/>
                  </a:ext>
                </a:extLst>
              </a:tr>
              <a:tr h="338517">
                <a:tc>
                  <a:txBody>
                    <a:bodyPr/>
                    <a:lstStyle/>
                    <a:p>
                      <a:pPr algn="ctr">
                        <a:lnSpc>
                          <a:spcPts val="1760"/>
                        </a:lnSpc>
                        <a:spcAft>
                          <a:spcPts val="0"/>
                        </a:spcAft>
                      </a:pPr>
                      <a:r>
                        <a:rPr lang="zh-CN" sz="16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数量</a:t>
                      </a:r>
                      <a:r>
                        <a:rPr lang="en-US" sz="16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/</a:t>
                      </a:r>
                      <a:r>
                        <a:rPr lang="zh-CN" sz="16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棵</a:t>
                      </a:r>
                      <a:endParaRPr lang="zh-CN" sz="16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6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50</a:t>
                      </a:r>
                      <a:endParaRPr lang="zh-CN" sz="16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6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40</a:t>
                      </a:r>
                      <a:endParaRPr lang="zh-CN" sz="16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6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30</a:t>
                      </a:r>
                      <a:endParaRPr lang="zh-CN" sz="16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6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30</a:t>
                      </a:r>
                      <a:endParaRPr lang="zh-CN" sz="16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6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50</a:t>
                      </a:r>
                      <a:endParaRPr lang="zh-CN" sz="16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363334703"/>
                  </a:ext>
                </a:extLst>
              </a:tr>
            </a:tbl>
          </a:graphicData>
        </a:graphic>
      </p:graphicFrame>
      <p:sp>
        <p:nvSpPr>
          <p:cNvPr id="17" name="对话气泡: 圆角矩形 16">
            <a:extLst>
              <a:ext uri="{FF2B5EF4-FFF2-40B4-BE49-F238E27FC236}">
                <a16:creationId xmlns:a16="http://schemas.microsoft.com/office/drawing/2014/main" xmlns="" id="{29EA5F4B-684A-4D69-8AB5-B2CE8EB8C000}"/>
              </a:ext>
            </a:extLst>
          </p:cNvPr>
          <p:cNvSpPr/>
          <p:nvPr/>
        </p:nvSpPr>
        <p:spPr>
          <a:xfrm>
            <a:off x="5774935" y="1491630"/>
            <a:ext cx="2452913" cy="603555"/>
          </a:xfrm>
          <a:prstGeom prst="wedgeRoundRectCallout">
            <a:avLst>
              <a:gd name="adj1" fmla="val -59558"/>
              <a:gd name="adj2" fmla="val 4206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用折线统计图可以表示变化情况。</a:t>
            </a:r>
          </a:p>
        </p:txBody>
      </p:sp>
      <p:sp>
        <p:nvSpPr>
          <p:cNvPr id="18" name="对话气泡: 圆角矩形 17">
            <a:extLst>
              <a:ext uri="{FF2B5EF4-FFF2-40B4-BE49-F238E27FC236}">
                <a16:creationId xmlns:a16="http://schemas.microsoft.com/office/drawing/2014/main" xmlns="" id="{027EF986-8B33-48CB-936B-BC3CB1945218}"/>
              </a:ext>
            </a:extLst>
          </p:cNvPr>
          <p:cNvSpPr/>
          <p:nvPr/>
        </p:nvSpPr>
        <p:spPr>
          <a:xfrm>
            <a:off x="5739507" y="3939902"/>
            <a:ext cx="2144861" cy="603555"/>
          </a:xfrm>
          <a:prstGeom prst="wedgeRoundRectCallout">
            <a:avLst>
              <a:gd name="adj1" fmla="val -58949"/>
              <a:gd name="adj2" fmla="val 4206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用条形统计图可以表示数据的多少。</a:t>
            </a:r>
          </a:p>
        </p:txBody>
      </p:sp>
      <p:sp>
        <p:nvSpPr>
          <p:cNvPr id="20" name="对话气泡: 圆角矩形 19">
            <a:extLst>
              <a:ext uri="{FF2B5EF4-FFF2-40B4-BE49-F238E27FC236}">
                <a16:creationId xmlns:a16="http://schemas.microsoft.com/office/drawing/2014/main" xmlns="" id="{2D2106C2-55EF-4740-90CD-4B0A32F86526}"/>
              </a:ext>
            </a:extLst>
          </p:cNvPr>
          <p:cNvSpPr/>
          <p:nvPr/>
        </p:nvSpPr>
        <p:spPr>
          <a:xfrm>
            <a:off x="5774935" y="2643758"/>
            <a:ext cx="2144861" cy="603555"/>
          </a:xfrm>
          <a:prstGeom prst="wedgeRoundRectCallout">
            <a:avLst>
              <a:gd name="adj1" fmla="val -61428"/>
              <a:gd name="adj2" fmla="val 7730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用扇形统计图可以表示百分比情况。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2" name="图片 21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3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90499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2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323528" y="320338"/>
            <a:ext cx="3168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看图并回答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问题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2195736" y="845085"/>
            <a:ext cx="5965135" cy="2302729"/>
            <a:chOff x="1697471" y="1044388"/>
            <a:chExt cx="7953512" cy="3070305"/>
          </a:xfrm>
        </p:grpSpPr>
        <p:pic>
          <p:nvPicPr>
            <p:cNvPr id="11" name="Picture 4" descr="5下-6单元_页面_09折线练习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 l="3059" t="11178" r="3059" b="23969"/>
            <a:stretch>
              <a:fillRect/>
            </a:stretch>
          </p:blipFill>
          <p:spPr bwMode="auto">
            <a:xfrm>
              <a:off x="1697471" y="1376257"/>
              <a:ext cx="5905501" cy="27384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 Box 9"/>
            <p:cNvSpPr txBox="1">
              <a:spLocks noChangeArrowheads="1"/>
            </p:cNvSpPr>
            <p:nvPr/>
          </p:nvSpPr>
          <p:spPr bwMode="auto">
            <a:xfrm>
              <a:off x="1697471" y="1044388"/>
              <a:ext cx="7953512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zh-CN" altLang="en-US" b="1" dirty="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我国某两个城市</a:t>
              </a:r>
              <a:r>
                <a:rPr lang="en-US" altLang="zh-CN" b="1" dirty="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2012</a:t>
              </a:r>
              <a:r>
                <a:rPr lang="zh-CN" altLang="en-US" b="1" dirty="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年月平均最高气温变化情况统计图</a:t>
              </a:r>
            </a:p>
          </p:txBody>
        </p:sp>
      </p:grpSp>
      <p:sp>
        <p:nvSpPr>
          <p:cNvPr id="15" name="Text Box 24"/>
          <p:cNvSpPr txBox="1">
            <a:spLocks noChangeArrowheads="1"/>
          </p:cNvSpPr>
          <p:nvPr/>
        </p:nvSpPr>
        <p:spPr bwMode="auto">
          <a:xfrm>
            <a:off x="323528" y="3097872"/>
            <a:ext cx="845046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）说一说两个城市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2012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年月平均最高气温变化的趋势。</a:t>
            </a:r>
          </a:p>
        </p:txBody>
      </p:sp>
      <p:sp>
        <p:nvSpPr>
          <p:cNvPr id="16" name="Text Box 24"/>
          <p:cNvSpPr txBox="1">
            <a:spLocks noChangeArrowheads="1"/>
          </p:cNvSpPr>
          <p:nvPr/>
        </p:nvSpPr>
        <p:spPr bwMode="auto">
          <a:xfrm>
            <a:off x="1164713" y="3651870"/>
            <a:ext cx="7007687" cy="794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5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答：从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月份到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月份月平均气温呈上升趋势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24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95000"/>
              </a:lnSpc>
            </a:pP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从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月份到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月份呈下降趋势。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0" name="图片 19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1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22389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8"/>
          <p:cNvSpPr txBox="1"/>
          <p:nvPr/>
        </p:nvSpPr>
        <p:spPr>
          <a:xfrm>
            <a:off x="323528" y="320338"/>
            <a:ext cx="3168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看图并回答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问题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2279273" y="778405"/>
            <a:ext cx="5965135" cy="2302729"/>
            <a:chOff x="1697471" y="1044388"/>
            <a:chExt cx="7953512" cy="3070305"/>
          </a:xfrm>
        </p:grpSpPr>
        <p:pic>
          <p:nvPicPr>
            <p:cNvPr id="4" name="Picture 4" descr="5下-6单元_页面_09折线练习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 l="3059" t="11178" r="3059" b="23969"/>
            <a:stretch>
              <a:fillRect/>
            </a:stretch>
          </p:blipFill>
          <p:spPr bwMode="auto">
            <a:xfrm>
              <a:off x="1697471" y="1376257"/>
              <a:ext cx="5905501" cy="27384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Text Box 9"/>
            <p:cNvSpPr txBox="1">
              <a:spLocks noChangeArrowheads="1"/>
            </p:cNvSpPr>
            <p:nvPr/>
          </p:nvSpPr>
          <p:spPr bwMode="auto">
            <a:xfrm>
              <a:off x="1697471" y="1044388"/>
              <a:ext cx="7953512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zh-CN" altLang="en-US" b="1" dirty="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我国某两个城市</a:t>
              </a:r>
              <a:r>
                <a:rPr lang="en-US" altLang="zh-CN" b="1" dirty="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2012</a:t>
              </a:r>
              <a:r>
                <a:rPr lang="zh-CN" altLang="en-US" b="1" dirty="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年月平均最高气温变化情况统计图</a:t>
              </a:r>
            </a:p>
          </p:txBody>
        </p:sp>
      </p:grpSp>
      <p:sp>
        <p:nvSpPr>
          <p:cNvPr id="6" name="Text Box 24"/>
          <p:cNvSpPr txBox="1">
            <a:spLocks noChangeArrowheads="1"/>
          </p:cNvSpPr>
          <p:nvPr/>
        </p:nvSpPr>
        <p:spPr bwMode="auto">
          <a:xfrm>
            <a:off x="395536" y="3075806"/>
            <a:ext cx="835292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月份两个城市的月平均最高气温相差多少摄氏度？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月份呢？你有什么发现？</a:t>
            </a:r>
          </a:p>
        </p:txBody>
      </p:sp>
      <p:sp>
        <p:nvSpPr>
          <p:cNvPr id="7" name="Text Box 24"/>
          <p:cNvSpPr txBox="1">
            <a:spLocks noChangeArrowheads="1"/>
          </p:cNvSpPr>
          <p:nvPr/>
        </p:nvSpPr>
        <p:spPr bwMode="auto">
          <a:xfrm>
            <a:off x="962927" y="3795886"/>
            <a:ext cx="728148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</a:t>
            </a:r>
            <a:r>
              <a:rPr lang="en-US" altLang="zh-CN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月份两个城市的月平均最高气温相差</a:t>
            </a:r>
            <a:r>
              <a:rPr lang="en-US" altLang="zh-CN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19℃,8</a:t>
            </a:r>
            <a:r>
              <a:rPr lang="zh-CN" altLang="en-US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月份相差</a:t>
            </a:r>
            <a:r>
              <a:rPr lang="en-US" altLang="zh-CN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26℃</a:t>
            </a:r>
            <a:r>
              <a:rPr lang="zh-CN" altLang="en-US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，我发现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冬天温差大，夏天温差小。</a:t>
            </a:r>
          </a:p>
        </p:txBody>
      </p:sp>
    </p:spTree>
    <p:extLst>
      <p:ext uri="{BB962C8B-B14F-4D97-AF65-F5344CB8AC3E}">
        <p14:creationId xmlns:p14="http://schemas.microsoft.com/office/powerpoint/2010/main" val="3718389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xmlns="" id="{6957F8DC-B102-43E8-B110-DDD65BCD5DDD}"/>
              </a:ext>
            </a:extLst>
          </p:cNvPr>
          <p:cNvSpPr/>
          <p:nvPr/>
        </p:nvSpPr>
        <p:spPr>
          <a:xfrm>
            <a:off x="330194" y="555526"/>
            <a:ext cx="640204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760"/>
              </a:lnSpc>
              <a:spcAft>
                <a:spcPts val="0"/>
              </a:spcAft>
            </a:pPr>
            <a:r>
              <a:rPr lang="zh-CN" altLang="en-US" sz="3200" b="1" dirty="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笑笑家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en-US" sz="3200" b="1" dirty="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月支出及储蓄情况如下图。</a:t>
            </a:r>
            <a:endParaRPr lang="zh-CN" altLang="zh-CN" sz="3200" b="1" dirty="0">
              <a:solidFill>
                <a:srgbClr val="000000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8D16469B-6E9E-4292-BBE0-A5A26EC15777}"/>
              </a:ext>
            </a:extLst>
          </p:cNvPr>
          <p:cNvSpPr/>
          <p:nvPr/>
        </p:nvSpPr>
        <p:spPr>
          <a:xfrm>
            <a:off x="251520" y="843558"/>
            <a:ext cx="615223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2800" b="1" dirty="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800" b="1" dirty="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）笑笑家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en-US" sz="2800" b="1" dirty="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月的伙食费共花了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800</a:t>
            </a:r>
            <a:r>
              <a:rPr lang="zh-CN" altLang="en-US" sz="2800" b="1" dirty="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元，笑笑家的支出及储蓄总共是多少元？</a:t>
            </a:r>
            <a:endParaRPr lang="zh-CN" altLang="zh-CN" sz="2800" b="1" dirty="0">
              <a:solidFill>
                <a:srgbClr val="000000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8F1689AE-2A33-4EC4-B0A0-7ED04310CA52}"/>
              </a:ext>
            </a:extLst>
          </p:cNvPr>
          <p:cNvSpPr/>
          <p:nvPr/>
        </p:nvSpPr>
        <p:spPr>
          <a:xfrm>
            <a:off x="251520" y="2680633"/>
            <a:ext cx="6753777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760"/>
              </a:lnSpc>
              <a:spcAft>
                <a:spcPts val="0"/>
              </a:spcAft>
            </a:pPr>
            <a:r>
              <a:rPr lang="zh-CN" altLang="en-US" sz="2800" b="1" dirty="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2800" b="1" dirty="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）根据扇形统计图把下表填写</a:t>
            </a:r>
            <a:r>
              <a:rPr lang="zh-CN" altLang="en-US" sz="2800" b="1" dirty="0" smtClean="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完整。</a:t>
            </a:r>
            <a:endParaRPr lang="zh-CN" altLang="zh-CN" sz="2800" b="1" dirty="0">
              <a:solidFill>
                <a:srgbClr val="000000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xmlns="" id="{9510AF10-B972-4DFB-A4D5-AF0FC9DFF2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4509884"/>
              </p:ext>
            </p:extLst>
          </p:nvPr>
        </p:nvGraphicFramePr>
        <p:xfrm>
          <a:off x="1212304" y="3259430"/>
          <a:ext cx="609600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xmlns="" val="3803601930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xmlns="" val="355638411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xmlns="" val="402223506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xmlns="" val="3281606180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xmlns="" val="552843730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xmlns="" val="11881358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项目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伙食费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购物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水、电费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储蓄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其它支出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30771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费用</a:t>
                      </a:r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/</a:t>
                      </a:r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800</a:t>
                      </a:r>
                      <a:endParaRPr lang="zh-CN" altLang="en-US" sz="16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35602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百分比</a:t>
                      </a:r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/%</a:t>
                      </a:r>
                      <a:endParaRPr lang="zh-CN" altLang="en-US" sz="16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40</a:t>
                      </a:r>
                      <a:endParaRPr lang="zh-CN" altLang="en-US" sz="16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15</a:t>
                      </a:r>
                      <a:endParaRPr lang="zh-CN" altLang="en-US" sz="16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28365783"/>
                  </a:ext>
                </a:extLst>
              </a:tr>
            </a:tbl>
          </a:graphicData>
        </a:graphic>
      </p:graphicFrame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1D58ED66-2EA8-45E7-BAC1-147BF00120E0}"/>
              </a:ext>
            </a:extLst>
          </p:cNvPr>
          <p:cNvGrpSpPr/>
          <p:nvPr/>
        </p:nvGrpSpPr>
        <p:grpSpPr>
          <a:xfrm>
            <a:off x="5391108" y="645421"/>
            <a:ext cx="3645388" cy="1998337"/>
            <a:chOff x="4547070" y="669131"/>
            <a:chExt cx="3645388" cy="1998337"/>
          </a:xfrm>
        </p:grpSpPr>
        <p:graphicFrame>
          <p:nvGraphicFramePr>
            <p:cNvPr id="5" name="图表 4">
              <a:extLst>
                <a:ext uri="{FF2B5EF4-FFF2-40B4-BE49-F238E27FC236}">
                  <a16:creationId xmlns:a16="http://schemas.microsoft.com/office/drawing/2014/main" xmlns="" id="{A9EC3037-C6E0-4B31-9DD4-856096B56927}"/>
                </a:ext>
              </a:extLst>
            </p:cNvPr>
            <p:cNvGraphicFramePr/>
            <p:nvPr>
              <p:extLst/>
            </p:nvPr>
          </p:nvGraphicFramePr>
          <p:xfrm>
            <a:off x="4547070" y="754310"/>
            <a:ext cx="3645388" cy="191315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E2EC6860-5921-4108-A09B-D94E58165942}"/>
                </a:ext>
              </a:extLst>
            </p:cNvPr>
            <p:cNvSpPr/>
            <p:nvPr/>
          </p:nvSpPr>
          <p:spPr>
            <a:xfrm>
              <a:off x="6369764" y="1514130"/>
              <a:ext cx="892385" cy="3231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760"/>
                </a:lnSpc>
                <a:spcAft>
                  <a:spcPts val="0"/>
                </a:spcAft>
              </a:pPr>
              <a:r>
                <a:rPr lang="zh-CN" altLang="en-US" sz="1400" b="1" dirty="0">
                  <a:solidFill>
                    <a:srgbClr val="000000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伙食</a:t>
              </a:r>
              <a:r>
                <a:rPr lang="en-US" altLang="zh-CN" sz="1400" b="1" dirty="0">
                  <a:solidFill>
                    <a:srgbClr val="000000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40%</a:t>
              </a:r>
              <a:endParaRPr lang="zh-CN" altLang="zh-CN" sz="1400" b="1" dirty="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xmlns="" id="{204967E2-05AC-430B-9930-CC5FA1005225}"/>
                </a:ext>
              </a:extLst>
            </p:cNvPr>
            <p:cNvSpPr/>
            <p:nvPr/>
          </p:nvSpPr>
          <p:spPr>
            <a:xfrm>
              <a:off x="6040042" y="2092810"/>
              <a:ext cx="892385" cy="3231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760"/>
                </a:lnSpc>
                <a:spcAft>
                  <a:spcPts val="0"/>
                </a:spcAft>
              </a:pPr>
              <a:r>
                <a:rPr lang="zh-CN" altLang="en-US" sz="1400" b="1" dirty="0">
                  <a:solidFill>
                    <a:srgbClr val="000000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购物</a:t>
              </a:r>
              <a:r>
                <a:rPr lang="en-US" altLang="zh-CN" sz="1400" b="1" dirty="0">
                  <a:solidFill>
                    <a:srgbClr val="000000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20%</a:t>
              </a:r>
              <a:endParaRPr lang="zh-CN" altLang="zh-CN" sz="1400" b="1" dirty="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3D20A80B-31AC-47F0-B670-C745880A7021}"/>
                </a:ext>
              </a:extLst>
            </p:cNvPr>
            <p:cNvSpPr/>
            <p:nvPr/>
          </p:nvSpPr>
          <p:spPr>
            <a:xfrm>
              <a:off x="5520112" y="1710889"/>
              <a:ext cx="892385" cy="3231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760"/>
                </a:lnSpc>
                <a:spcAft>
                  <a:spcPts val="0"/>
                </a:spcAft>
              </a:pPr>
              <a:r>
                <a:rPr lang="zh-CN" altLang="en-US" sz="1400" b="1" dirty="0">
                  <a:solidFill>
                    <a:srgbClr val="000000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储蓄</a:t>
              </a:r>
              <a:r>
                <a:rPr lang="en-US" altLang="zh-CN" sz="1400" b="1" dirty="0">
                  <a:solidFill>
                    <a:srgbClr val="000000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20%</a:t>
              </a:r>
              <a:endParaRPr lang="zh-CN" altLang="zh-CN" sz="1400" b="1" dirty="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xmlns="" id="{300C58DE-0ED2-4AA1-9364-956BE15D65C8}"/>
                </a:ext>
              </a:extLst>
            </p:cNvPr>
            <p:cNvSpPr/>
            <p:nvPr/>
          </p:nvSpPr>
          <p:spPr>
            <a:xfrm>
              <a:off x="5631728" y="1120287"/>
              <a:ext cx="775915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760"/>
                </a:lnSpc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水电费</a:t>
              </a:r>
              <a:endParaRPr lang="en-US" altLang="zh-CN" sz="1400" b="1" dirty="0">
                <a:solidFill>
                  <a:schemeClr val="bg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ts val="1760"/>
                </a:lnSpc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  </a:t>
              </a:r>
              <a:r>
                <a:rPr lang="en-US" altLang="zh-CN" sz="1400" b="1" dirty="0">
                  <a:solidFill>
                    <a:schemeClr val="bg1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15%</a:t>
              </a:r>
              <a:endParaRPr lang="zh-CN" altLang="zh-CN" sz="1400" b="1" dirty="0">
                <a:solidFill>
                  <a:schemeClr val="bg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22" name="矩形 21">
              <a:extLst>
                <a:ext uri="{FF2B5EF4-FFF2-40B4-BE49-F238E27FC236}">
                  <a16:creationId xmlns:a16="http://schemas.microsoft.com/office/drawing/2014/main" xmlns="" id="{1C32838D-2612-4C4A-A851-3C9B41FEC7F3}"/>
                </a:ext>
              </a:extLst>
            </p:cNvPr>
            <p:cNvSpPr/>
            <p:nvPr/>
          </p:nvSpPr>
          <p:spPr>
            <a:xfrm>
              <a:off x="5809528" y="669131"/>
              <a:ext cx="1120472" cy="3231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760"/>
                </a:lnSpc>
                <a:spcAft>
                  <a:spcPts val="0"/>
                </a:spcAft>
              </a:pPr>
              <a:r>
                <a:rPr lang="zh-CN" altLang="en-US" sz="1400" b="1" dirty="0">
                  <a:solidFill>
                    <a:srgbClr val="000000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其他支出</a:t>
              </a:r>
              <a:r>
                <a:rPr lang="en-US" altLang="zh-CN" sz="1400" b="1" dirty="0">
                  <a:solidFill>
                    <a:srgbClr val="000000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5%</a:t>
              </a:r>
              <a:endParaRPr lang="zh-CN" altLang="zh-CN" sz="1400" b="1" dirty="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233B328E-D41D-471B-B9CF-25DD809979A6}"/>
              </a:ext>
            </a:extLst>
          </p:cNvPr>
          <p:cNvSpPr/>
          <p:nvPr/>
        </p:nvSpPr>
        <p:spPr>
          <a:xfrm>
            <a:off x="1475656" y="2032561"/>
            <a:ext cx="380084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760"/>
              </a:lnSpc>
              <a:spcAft>
                <a:spcPts val="0"/>
              </a:spcAft>
            </a:pPr>
            <a:r>
              <a:rPr lang="en-US" altLang="zh-CN" sz="2800" b="1" dirty="0"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800÷40%=2000</a:t>
            </a:r>
            <a:r>
              <a:rPr lang="zh-CN" altLang="en-US" sz="2800" b="1" dirty="0"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（元）</a:t>
            </a:r>
            <a:endParaRPr lang="zh-CN" altLang="zh-CN" sz="2800" b="1" dirty="0">
              <a:solidFill>
                <a:srgbClr val="FF0000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67C6D911-AF3C-478F-8FE9-C3B0ABFE80FE}"/>
              </a:ext>
            </a:extLst>
          </p:cNvPr>
          <p:cNvSpPr/>
          <p:nvPr/>
        </p:nvSpPr>
        <p:spPr>
          <a:xfrm>
            <a:off x="3414422" y="4040863"/>
            <a:ext cx="68342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76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20</a:t>
            </a:r>
            <a:endParaRPr lang="zh-CN" altLang="zh-CN" sz="2000" b="1" dirty="0">
              <a:solidFill>
                <a:srgbClr val="FF0000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E1F86D53-1242-4018-AF34-2D2795628F6F}"/>
              </a:ext>
            </a:extLst>
          </p:cNvPr>
          <p:cNvSpPr/>
          <p:nvPr/>
        </p:nvSpPr>
        <p:spPr>
          <a:xfrm>
            <a:off x="5487627" y="4048785"/>
            <a:ext cx="68342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76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20</a:t>
            </a:r>
            <a:endParaRPr lang="zh-CN" altLang="zh-CN" sz="2000" b="1" dirty="0">
              <a:solidFill>
                <a:srgbClr val="FF0000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8A0E7C2B-47A7-48A5-95EE-EBA2550CB82C}"/>
              </a:ext>
            </a:extLst>
          </p:cNvPr>
          <p:cNvSpPr/>
          <p:nvPr/>
        </p:nvSpPr>
        <p:spPr>
          <a:xfrm>
            <a:off x="6574513" y="4048785"/>
            <a:ext cx="68342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76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endParaRPr lang="zh-CN" altLang="zh-CN" sz="2000" b="1" dirty="0">
              <a:solidFill>
                <a:srgbClr val="FF0000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B3B8A30A-5F9B-4552-A510-8DB3D5AF3D0C}"/>
              </a:ext>
            </a:extLst>
          </p:cNvPr>
          <p:cNvSpPr/>
          <p:nvPr/>
        </p:nvSpPr>
        <p:spPr>
          <a:xfrm>
            <a:off x="3414422" y="3688385"/>
            <a:ext cx="68342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76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400</a:t>
            </a:r>
            <a:endParaRPr lang="zh-CN" altLang="zh-CN" sz="2000" b="1" dirty="0">
              <a:solidFill>
                <a:srgbClr val="FF0000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F35E473F-63E2-407A-8EBE-B219B225B45D}"/>
              </a:ext>
            </a:extLst>
          </p:cNvPr>
          <p:cNvSpPr/>
          <p:nvPr/>
        </p:nvSpPr>
        <p:spPr>
          <a:xfrm>
            <a:off x="5487627" y="3688385"/>
            <a:ext cx="68342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76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400</a:t>
            </a:r>
            <a:endParaRPr lang="zh-CN" altLang="zh-CN" sz="2000" b="1" dirty="0">
              <a:solidFill>
                <a:srgbClr val="FF0000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20DDBF0E-26BB-4CE0-9271-005DEE9B11EB}"/>
              </a:ext>
            </a:extLst>
          </p:cNvPr>
          <p:cNvSpPr/>
          <p:nvPr/>
        </p:nvSpPr>
        <p:spPr>
          <a:xfrm>
            <a:off x="4455038" y="3688385"/>
            <a:ext cx="68342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76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300</a:t>
            </a:r>
            <a:endParaRPr lang="zh-CN" altLang="zh-CN" sz="2000" b="1" dirty="0">
              <a:solidFill>
                <a:srgbClr val="FF0000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4CD87E6E-9635-471C-B0CA-A83C5830DD64}"/>
              </a:ext>
            </a:extLst>
          </p:cNvPr>
          <p:cNvSpPr/>
          <p:nvPr/>
        </p:nvSpPr>
        <p:spPr>
          <a:xfrm>
            <a:off x="6440034" y="3684423"/>
            <a:ext cx="68342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76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100</a:t>
            </a:r>
            <a:endParaRPr lang="zh-CN" altLang="zh-CN" sz="2000" b="1" dirty="0">
              <a:solidFill>
                <a:srgbClr val="FF0000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3" name="图片 32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4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52600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1"/>
          <p:cNvSpPr txBox="1"/>
          <p:nvPr/>
        </p:nvSpPr>
        <p:spPr>
          <a:xfrm>
            <a:off x="3500118" y="2160432"/>
            <a:ext cx="33899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dirty="0" smtClean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课本：练一练第</a:t>
            </a:r>
            <a:r>
              <a:rPr lang="en-US" altLang="zh-CN" sz="2800" dirty="0" smtClean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800" dirty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题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0F447194-2000-CB43-9812-4A9B367144F4}"/>
              </a:ext>
            </a:extLst>
          </p:cNvPr>
          <p:cNvPicPr>
            <a:picLocks noChangeAspect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课后作业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1" name="图片 30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2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12" name="矩形 4"/>
          <p:cNvSpPr>
            <a:spLocks noChangeArrowheads="1"/>
          </p:cNvSpPr>
          <p:nvPr/>
        </p:nvSpPr>
        <p:spPr bwMode="auto">
          <a:xfrm>
            <a:off x="3188880" y="1635646"/>
            <a:ext cx="4695488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课本：</a:t>
            </a:r>
            <a:endParaRPr lang="en-US" altLang="zh-CN" sz="3200" b="1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第</a:t>
            </a:r>
            <a:r>
              <a:rPr lang="en-US" altLang="zh-CN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88</a:t>
            </a:r>
            <a:r>
              <a:rPr lang="zh-CN" altLang="en-US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页第</a:t>
            </a:r>
            <a:r>
              <a:rPr lang="en-US" altLang="zh-CN" sz="3200" b="1" dirty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题</a:t>
            </a:r>
            <a:endParaRPr lang="en-US" altLang="zh-CN" sz="3200" b="1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08311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6">
            <a:extLst>
              <a:ext uri="{FF2B5EF4-FFF2-40B4-BE49-F238E27FC236}">
                <a16:creationId xmlns:a16="http://schemas.microsoft.com/office/drawing/2014/main" xmlns="" id="{18937BDC-881B-429D-8736-7A20B5EA9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584" y="483518"/>
            <a:ext cx="799288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表是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2012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年“中秋”“十一”八天长假期是某景点接待游客的人数。</a:t>
            </a:r>
          </a:p>
        </p:txBody>
      </p:sp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xmlns="" id="{627AD864-4D9E-4FF9-B11B-785A024659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784864"/>
              </p:ext>
            </p:extLst>
          </p:nvPr>
        </p:nvGraphicFramePr>
        <p:xfrm>
          <a:off x="915935" y="1491630"/>
          <a:ext cx="7040441" cy="74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64025">
                  <a:extLst>
                    <a:ext uri="{9D8B030D-6E8A-4147-A177-3AD203B41FA5}">
                      <a16:colId xmlns:a16="http://schemas.microsoft.com/office/drawing/2014/main" xmlns="" val="2295070500"/>
                    </a:ext>
                  </a:extLst>
                </a:gridCol>
                <a:gridCol w="709552">
                  <a:extLst>
                    <a:ext uri="{9D8B030D-6E8A-4147-A177-3AD203B41FA5}">
                      <a16:colId xmlns:a16="http://schemas.microsoft.com/office/drawing/2014/main" xmlns="" val="1392703534"/>
                    </a:ext>
                  </a:extLst>
                </a:gridCol>
                <a:gridCol w="709552">
                  <a:extLst>
                    <a:ext uri="{9D8B030D-6E8A-4147-A177-3AD203B41FA5}">
                      <a16:colId xmlns:a16="http://schemas.microsoft.com/office/drawing/2014/main" xmlns="" val="3739137836"/>
                    </a:ext>
                  </a:extLst>
                </a:gridCol>
                <a:gridCol w="709552">
                  <a:extLst>
                    <a:ext uri="{9D8B030D-6E8A-4147-A177-3AD203B41FA5}">
                      <a16:colId xmlns:a16="http://schemas.microsoft.com/office/drawing/2014/main" xmlns="" val="414898092"/>
                    </a:ext>
                  </a:extLst>
                </a:gridCol>
                <a:gridCol w="709552">
                  <a:extLst>
                    <a:ext uri="{9D8B030D-6E8A-4147-A177-3AD203B41FA5}">
                      <a16:colId xmlns:a16="http://schemas.microsoft.com/office/drawing/2014/main" xmlns="" val="1846511020"/>
                    </a:ext>
                  </a:extLst>
                </a:gridCol>
                <a:gridCol w="709552">
                  <a:extLst>
                    <a:ext uri="{9D8B030D-6E8A-4147-A177-3AD203B41FA5}">
                      <a16:colId xmlns:a16="http://schemas.microsoft.com/office/drawing/2014/main" xmlns="" val="1623582369"/>
                    </a:ext>
                  </a:extLst>
                </a:gridCol>
                <a:gridCol w="709552">
                  <a:extLst>
                    <a:ext uri="{9D8B030D-6E8A-4147-A177-3AD203B41FA5}">
                      <a16:colId xmlns:a16="http://schemas.microsoft.com/office/drawing/2014/main" xmlns="" val="215693489"/>
                    </a:ext>
                  </a:extLst>
                </a:gridCol>
                <a:gridCol w="709552">
                  <a:extLst>
                    <a:ext uri="{9D8B030D-6E8A-4147-A177-3AD203B41FA5}">
                      <a16:colId xmlns:a16="http://schemas.microsoft.com/office/drawing/2014/main" xmlns="" val="4107067500"/>
                    </a:ext>
                  </a:extLst>
                </a:gridCol>
                <a:gridCol w="709552">
                  <a:extLst>
                    <a:ext uri="{9D8B030D-6E8A-4147-A177-3AD203B41FA5}">
                      <a16:colId xmlns:a16="http://schemas.microsoft.com/office/drawing/2014/main" xmlns="" val="17759712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日期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</a:t>
                      </a:r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</a:t>
                      </a:r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</a:t>
                      </a:r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</a:t>
                      </a:r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</a:t>
                      </a:r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</a:t>
                      </a:r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</a:t>
                      </a:r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</a:t>
                      </a:r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</a:t>
                      </a:r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</a:t>
                      </a:r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</a:t>
                      </a:r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</a:t>
                      </a:r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7</a:t>
                      </a:r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</a:t>
                      </a:r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8</a:t>
                      </a:r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天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163769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人数（万人）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2.5</a:t>
                      </a:r>
                      <a:endParaRPr lang="zh-CN" altLang="en-US" sz="16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3.7</a:t>
                      </a:r>
                      <a:endParaRPr lang="zh-CN" altLang="en-US" sz="16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4.8</a:t>
                      </a:r>
                      <a:endParaRPr lang="zh-CN" altLang="en-US" sz="16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5.6</a:t>
                      </a:r>
                      <a:endParaRPr lang="zh-CN" altLang="en-US" sz="16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3.9</a:t>
                      </a:r>
                      <a:endParaRPr lang="zh-CN" altLang="en-US" sz="16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2.8</a:t>
                      </a:r>
                      <a:endParaRPr lang="zh-CN" altLang="en-US" sz="16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1.9</a:t>
                      </a:r>
                      <a:endParaRPr lang="zh-CN" altLang="en-US" sz="16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1.1</a:t>
                      </a:r>
                      <a:endParaRPr lang="zh-CN" altLang="en-US" sz="16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39861283"/>
                  </a:ext>
                </a:extLst>
              </a:tr>
            </a:tbl>
          </a:graphicData>
        </a:graphic>
      </p:graphicFrame>
      <p:sp>
        <p:nvSpPr>
          <p:cNvPr id="25" name="TextBox 56">
            <a:extLst>
              <a:ext uri="{FF2B5EF4-FFF2-40B4-BE49-F238E27FC236}">
                <a16:creationId xmlns:a16="http://schemas.microsoft.com/office/drawing/2014/main" xmlns="" id="{409E4381-0215-4499-9C49-6CB3338E1F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552" y="2211710"/>
            <a:ext cx="676875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选择合适的统计图表达上面的数据。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641AF565-648F-4E1C-9E9C-55D3354C22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2749649"/>
            <a:ext cx="5581650" cy="1838325"/>
          </a:xfrm>
          <a:prstGeom prst="rect">
            <a:avLst/>
          </a:prstGeom>
        </p:spPr>
      </p:pic>
      <p:sp>
        <p:nvSpPr>
          <p:cNvPr id="26" name="对话气泡: 圆角矩形 25">
            <a:extLst>
              <a:ext uri="{FF2B5EF4-FFF2-40B4-BE49-F238E27FC236}">
                <a16:creationId xmlns:a16="http://schemas.microsoft.com/office/drawing/2014/main" xmlns="" id="{6B576763-2EFD-4E23-A1A6-F5DB848E9328}"/>
              </a:ext>
            </a:extLst>
          </p:cNvPr>
          <p:cNvSpPr/>
          <p:nvPr/>
        </p:nvSpPr>
        <p:spPr>
          <a:xfrm>
            <a:off x="5817200" y="2695150"/>
            <a:ext cx="2810161" cy="634509"/>
          </a:xfrm>
          <a:prstGeom prst="wedgeRoundRectCallout">
            <a:avLst>
              <a:gd name="adj1" fmla="val -38527"/>
              <a:gd name="adj2" fmla="val 78361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条形统计图能清楚地表示每天有多少名游客。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2E442DE0-4B71-8D49-99E3-B1665066CF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复习导入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8" name="图片 17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9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85345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itchFamily="49" charset="-122"/>
                  <a:ea typeface="楷体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41235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表格 8">
            <a:extLst>
              <a:ext uri="{FF2B5EF4-FFF2-40B4-BE49-F238E27FC236}">
                <a16:creationId xmlns:a16="http://schemas.microsoft.com/office/drawing/2014/main" xmlns="" id="{08DBFF7E-B28C-4920-9159-C493109D74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3982828"/>
              </p:ext>
            </p:extLst>
          </p:nvPr>
        </p:nvGraphicFramePr>
        <p:xfrm>
          <a:off x="1143011" y="555526"/>
          <a:ext cx="7040441" cy="74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64025">
                  <a:extLst>
                    <a:ext uri="{9D8B030D-6E8A-4147-A177-3AD203B41FA5}">
                      <a16:colId xmlns:a16="http://schemas.microsoft.com/office/drawing/2014/main" xmlns="" val="2295070500"/>
                    </a:ext>
                  </a:extLst>
                </a:gridCol>
                <a:gridCol w="709552">
                  <a:extLst>
                    <a:ext uri="{9D8B030D-6E8A-4147-A177-3AD203B41FA5}">
                      <a16:colId xmlns:a16="http://schemas.microsoft.com/office/drawing/2014/main" xmlns="" val="1392703534"/>
                    </a:ext>
                  </a:extLst>
                </a:gridCol>
                <a:gridCol w="709552">
                  <a:extLst>
                    <a:ext uri="{9D8B030D-6E8A-4147-A177-3AD203B41FA5}">
                      <a16:colId xmlns:a16="http://schemas.microsoft.com/office/drawing/2014/main" xmlns="" val="3739137836"/>
                    </a:ext>
                  </a:extLst>
                </a:gridCol>
                <a:gridCol w="709552">
                  <a:extLst>
                    <a:ext uri="{9D8B030D-6E8A-4147-A177-3AD203B41FA5}">
                      <a16:colId xmlns:a16="http://schemas.microsoft.com/office/drawing/2014/main" xmlns="" val="414898092"/>
                    </a:ext>
                  </a:extLst>
                </a:gridCol>
                <a:gridCol w="709552">
                  <a:extLst>
                    <a:ext uri="{9D8B030D-6E8A-4147-A177-3AD203B41FA5}">
                      <a16:colId xmlns:a16="http://schemas.microsoft.com/office/drawing/2014/main" xmlns="" val="1846511020"/>
                    </a:ext>
                  </a:extLst>
                </a:gridCol>
                <a:gridCol w="709552">
                  <a:extLst>
                    <a:ext uri="{9D8B030D-6E8A-4147-A177-3AD203B41FA5}">
                      <a16:colId xmlns:a16="http://schemas.microsoft.com/office/drawing/2014/main" xmlns="" val="1623582369"/>
                    </a:ext>
                  </a:extLst>
                </a:gridCol>
                <a:gridCol w="709552">
                  <a:extLst>
                    <a:ext uri="{9D8B030D-6E8A-4147-A177-3AD203B41FA5}">
                      <a16:colId xmlns:a16="http://schemas.microsoft.com/office/drawing/2014/main" xmlns="" val="215693489"/>
                    </a:ext>
                  </a:extLst>
                </a:gridCol>
                <a:gridCol w="709552">
                  <a:extLst>
                    <a:ext uri="{9D8B030D-6E8A-4147-A177-3AD203B41FA5}">
                      <a16:colId xmlns:a16="http://schemas.microsoft.com/office/drawing/2014/main" xmlns="" val="4107067500"/>
                    </a:ext>
                  </a:extLst>
                </a:gridCol>
                <a:gridCol w="709552">
                  <a:extLst>
                    <a:ext uri="{9D8B030D-6E8A-4147-A177-3AD203B41FA5}">
                      <a16:colId xmlns:a16="http://schemas.microsoft.com/office/drawing/2014/main" xmlns="" val="17759712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日期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</a:t>
                      </a:r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</a:t>
                      </a:r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</a:t>
                      </a:r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</a:t>
                      </a:r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</a:t>
                      </a:r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</a:t>
                      </a:r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</a:t>
                      </a:r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</a:t>
                      </a:r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</a:t>
                      </a:r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</a:t>
                      </a:r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</a:t>
                      </a:r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</a:t>
                      </a:r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7</a:t>
                      </a:r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</a:t>
                      </a:r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8</a:t>
                      </a:r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天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163769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人数（万人）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2.5</a:t>
                      </a:r>
                      <a:endParaRPr lang="zh-CN" altLang="en-US" sz="16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3.7</a:t>
                      </a:r>
                      <a:endParaRPr lang="zh-CN" altLang="en-US" sz="16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4.8</a:t>
                      </a:r>
                      <a:endParaRPr lang="zh-CN" altLang="en-US" sz="16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5.6</a:t>
                      </a:r>
                      <a:endParaRPr lang="zh-CN" altLang="en-US" sz="16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3.9</a:t>
                      </a:r>
                      <a:endParaRPr lang="zh-CN" altLang="en-US" sz="16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2.8</a:t>
                      </a:r>
                      <a:endParaRPr lang="zh-CN" altLang="en-US" sz="16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1.9</a:t>
                      </a:r>
                      <a:endParaRPr lang="zh-CN" altLang="en-US" sz="16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1.1</a:t>
                      </a:r>
                      <a:endParaRPr lang="zh-CN" altLang="en-US" sz="16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39861283"/>
                  </a:ext>
                </a:extLst>
              </a:tr>
            </a:tbl>
          </a:graphicData>
        </a:graphic>
      </p:graphicFrame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4AA30865-36E0-4BD1-8719-87F2306DC0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251" y="1491630"/>
            <a:ext cx="5905061" cy="1908918"/>
          </a:xfrm>
          <a:prstGeom prst="rect">
            <a:avLst/>
          </a:prstGeom>
        </p:spPr>
      </p:pic>
      <p:sp>
        <p:nvSpPr>
          <p:cNvPr id="12" name="对话气泡: 圆角矩形 11">
            <a:extLst>
              <a:ext uri="{FF2B5EF4-FFF2-40B4-BE49-F238E27FC236}">
                <a16:creationId xmlns:a16="http://schemas.microsoft.com/office/drawing/2014/main" xmlns="" id="{F1DD3EA5-FF34-404B-A1B1-0576FD8C3D5D}"/>
              </a:ext>
            </a:extLst>
          </p:cNvPr>
          <p:cNvSpPr/>
          <p:nvPr/>
        </p:nvSpPr>
        <p:spPr>
          <a:xfrm>
            <a:off x="6226335" y="1419622"/>
            <a:ext cx="2810161" cy="634509"/>
          </a:xfrm>
          <a:prstGeom prst="wedgeRoundRectCallout">
            <a:avLst>
              <a:gd name="adj1" fmla="val -38527"/>
              <a:gd name="adj2" fmla="val 78361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折线统计图可以反映这几天游客人数的变化。</a:t>
            </a:r>
          </a:p>
        </p:txBody>
      </p:sp>
      <p:pic>
        <p:nvPicPr>
          <p:cNvPr id="13" name="Picture 3">
            <a:extLst>
              <a:ext uri="{FF2B5EF4-FFF2-40B4-BE49-F238E27FC236}">
                <a16:creationId xmlns:a16="http://schemas.microsoft.com/office/drawing/2014/main" xmlns="" id="{ADE330AC-4BCB-4C9D-A18C-8BC26070C9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85280" y="3579862"/>
            <a:ext cx="894432" cy="96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对话气泡: 圆角矩形 13">
            <a:extLst>
              <a:ext uri="{FF2B5EF4-FFF2-40B4-BE49-F238E27FC236}">
                <a16:creationId xmlns:a16="http://schemas.microsoft.com/office/drawing/2014/main" xmlns="" id="{B780FBDF-5B08-4438-9260-D6E7FFC7D389}"/>
              </a:ext>
            </a:extLst>
          </p:cNvPr>
          <p:cNvSpPr/>
          <p:nvPr/>
        </p:nvSpPr>
        <p:spPr>
          <a:xfrm>
            <a:off x="2267744" y="3651870"/>
            <a:ext cx="5363671" cy="1008112"/>
          </a:xfrm>
          <a:prstGeom prst="wedgeRoundRectCallout">
            <a:avLst>
              <a:gd name="adj1" fmla="val -58066"/>
              <a:gd name="adj2" fmla="val -15562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从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天到第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天游客人数呈上升趋势，从第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天到第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天游客人数呈下降趋势。其中第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天是游客高峰日。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7" name="图片 16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8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7191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6">
            <a:extLst>
              <a:ext uri="{FF2B5EF4-FFF2-40B4-BE49-F238E27FC236}">
                <a16:creationId xmlns:a16="http://schemas.microsoft.com/office/drawing/2014/main" xmlns="" id="{18937BDC-881B-429D-8736-7A20B5EA9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4653" y="843558"/>
            <a:ext cx="7995819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我们学过哪些统计图，它们在表示数据时各有什么特点？</a:t>
            </a:r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xmlns="" id="{C8581699-FF7A-472B-9124-890403228BF7}"/>
              </a:ext>
            </a:extLst>
          </p:cNvPr>
          <p:cNvCxnSpPr/>
          <p:nvPr/>
        </p:nvCxnSpPr>
        <p:spPr>
          <a:xfrm flipV="1">
            <a:off x="2817095" y="2194704"/>
            <a:ext cx="719137" cy="877887"/>
          </a:xfrm>
          <a:prstGeom prst="line">
            <a:avLst/>
          </a:prstGeom>
          <a:ln w="19050">
            <a:solidFill>
              <a:srgbClr val="6464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xmlns="" id="{7C85E730-8601-4B79-9EDF-A0ABDA83D93E}"/>
              </a:ext>
            </a:extLst>
          </p:cNvPr>
          <p:cNvCxnSpPr/>
          <p:nvPr/>
        </p:nvCxnSpPr>
        <p:spPr>
          <a:xfrm>
            <a:off x="2759228" y="2922214"/>
            <a:ext cx="719137" cy="877888"/>
          </a:xfrm>
          <a:prstGeom prst="line">
            <a:avLst/>
          </a:prstGeom>
          <a:ln w="19050">
            <a:solidFill>
              <a:srgbClr val="6464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C39B4ECF-DE3F-46AE-A769-40AF4AC1C226}"/>
              </a:ext>
            </a:extLst>
          </p:cNvPr>
          <p:cNvGrpSpPr/>
          <p:nvPr/>
        </p:nvGrpSpPr>
        <p:grpSpPr>
          <a:xfrm>
            <a:off x="3509401" y="1952595"/>
            <a:ext cx="1980000" cy="503719"/>
            <a:chOff x="3058746" y="1882515"/>
            <a:chExt cx="1980000" cy="503719"/>
          </a:xfrm>
        </p:grpSpPr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="" id="{0CB3CE09-982C-454A-B55B-55C50CAEB9EE}"/>
                </a:ext>
              </a:extLst>
            </p:cNvPr>
            <p:cNvSpPr/>
            <p:nvPr/>
          </p:nvSpPr>
          <p:spPr>
            <a:xfrm>
              <a:off x="3058746" y="1882515"/>
              <a:ext cx="1980000" cy="468000"/>
            </a:xfrm>
            <a:prstGeom prst="rect">
              <a:avLst/>
            </a:prstGeom>
            <a:gradFill flip="none" rotWithShape="1">
              <a:gsLst>
                <a:gs pos="0">
                  <a:srgbClr val="B4B4B4"/>
                </a:gs>
                <a:gs pos="100000">
                  <a:srgbClr val="646464"/>
                </a:gs>
              </a:gsLst>
              <a:lin ang="5400000" scaled="1"/>
              <a:tileRect/>
            </a:gradFill>
            <a:ln w="25400" algn="ctr">
              <a:solidFill>
                <a:srgbClr val="646464"/>
              </a:solidFill>
              <a:miter lim="800000"/>
              <a:headEnd/>
              <a:tailEnd/>
            </a:ln>
            <a:effectLst/>
            <a:scene3d>
              <a:camera prst="orthographicFront"/>
              <a:lightRig rig="flat" dir="t"/>
            </a:scene3d>
            <a:sp3d>
              <a:bevelT prst="relaxedInset"/>
            </a:sp3d>
          </p:spPr>
          <p:txBody>
            <a:bodyPr wrap="none" anchor="ctr"/>
            <a:lstStyle/>
            <a:p>
              <a:pPr algn="ctr" fontAlgn="ctr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2400" b="1">
                <a:solidFill>
                  <a:srgbClr val="1F497D"/>
                </a:solidFill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17" name="TextBox 146">
              <a:extLst>
                <a:ext uri="{FF2B5EF4-FFF2-40B4-BE49-F238E27FC236}">
                  <a16:creationId xmlns:a16="http://schemas.microsoft.com/office/drawing/2014/main" xmlns="" id="{F3F1DE2C-D665-4CF1-A03F-B46E2FD6400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43444" y="1924569"/>
              <a:ext cx="1798942" cy="461665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/>
          </p:spPr>
          <p:txBody>
            <a:bodyPr>
              <a:spAutoFit/>
            </a:bodyPr>
            <a:lstStyle/>
            <a:p>
              <a:pPr algn="ctr" fontAlgn="ctr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r>
                <a:rPr lang="zh-CN" altLang="en-US" sz="2400" b="1">
                  <a:solidFill>
                    <a:prstClr val="white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条形统计图</a:t>
              </a:r>
              <a:endParaRPr lang="en-US" altLang="zh-CN" sz="2400" b="1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D8B6EF83-DB09-4809-A128-BA245177F911}"/>
              </a:ext>
            </a:extLst>
          </p:cNvPr>
          <p:cNvGrpSpPr/>
          <p:nvPr/>
        </p:nvGrpSpPr>
        <p:grpSpPr>
          <a:xfrm>
            <a:off x="855790" y="2624594"/>
            <a:ext cx="1980000" cy="523220"/>
            <a:chOff x="405135" y="2630075"/>
            <a:chExt cx="1980000" cy="523220"/>
          </a:xfrm>
        </p:grpSpPr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="" id="{2D4128D7-62D7-4936-97CD-D8C0847DA161}"/>
                </a:ext>
              </a:extLst>
            </p:cNvPr>
            <p:cNvSpPr/>
            <p:nvPr/>
          </p:nvSpPr>
          <p:spPr>
            <a:xfrm>
              <a:off x="405135" y="2649239"/>
              <a:ext cx="1980000" cy="468000"/>
            </a:xfrm>
            <a:prstGeom prst="rect">
              <a:avLst/>
            </a:prstGeom>
            <a:gradFill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5400000" scaled="0"/>
            </a:gradFill>
            <a:ln w="25400" algn="ctr">
              <a:solidFill>
                <a:srgbClr val="0070C0"/>
              </a:solidFill>
              <a:miter lim="800000"/>
              <a:headEnd/>
              <a:tailEnd/>
            </a:ln>
            <a:effectLst/>
            <a:scene3d>
              <a:camera prst="orthographicFront"/>
              <a:lightRig rig="flat" dir="t"/>
            </a:scene3d>
            <a:sp3d>
              <a:bevelT prst="relaxedInset"/>
            </a:sp3d>
          </p:spPr>
          <p:txBody>
            <a:bodyPr wrap="none" anchor="ctr"/>
            <a:lstStyle/>
            <a:p>
              <a:pPr algn="ctr" font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2800" b="1" dirty="0">
                <a:solidFill>
                  <a:srgbClr val="1F497D"/>
                </a:solidFill>
                <a:latin typeface="Times New Roman"/>
                <a:ea typeface="微软雅黑" pitchFamily="34" charset="-122"/>
              </a:endParaRP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DF7EF2E3-C3C6-4B7D-ACC0-F0143B3E4E0A}"/>
                </a:ext>
              </a:extLst>
            </p:cNvPr>
            <p:cNvSpPr txBox="1"/>
            <p:nvPr/>
          </p:nvSpPr>
          <p:spPr>
            <a:xfrm>
              <a:off x="735931" y="2630075"/>
              <a:ext cx="129718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统计图</a:t>
              </a: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5310CFED-2787-4F7D-B68E-D263C4FCB677}"/>
              </a:ext>
            </a:extLst>
          </p:cNvPr>
          <p:cNvGrpSpPr/>
          <p:nvPr/>
        </p:nvGrpSpPr>
        <p:grpSpPr>
          <a:xfrm>
            <a:off x="3532314" y="3777497"/>
            <a:ext cx="1980000" cy="484270"/>
            <a:chOff x="3143444" y="3707417"/>
            <a:chExt cx="1980000" cy="484270"/>
          </a:xfrm>
        </p:grpSpPr>
        <p:sp>
          <p:nvSpPr>
            <p:cNvPr id="22" name="矩形 21">
              <a:extLst>
                <a:ext uri="{FF2B5EF4-FFF2-40B4-BE49-F238E27FC236}">
                  <a16:creationId xmlns:a16="http://schemas.microsoft.com/office/drawing/2014/main" xmlns="" id="{B44E8BEC-3658-44E8-948F-246DF6D35525}"/>
                </a:ext>
              </a:extLst>
            </p:cNvPr>
            <p:cNvSpPr/>
            <p:nvPr/>
          </p:nvSpPr>
          <p:spPr>
            <a:xfrm>
              <a:off x="3143444" y="3707417"/>
              <a:ext cx="1980000" cy="468000"/>
            </a:xfrm>
            <a:prstGeom prst="rect">
              <a:avLst/>
            </a:prstGeom>
            <a:gradFill flip="none" rotWithShape="1">
              <a:gsLst>
                <a:gs pos="0">
                  <a:srgbClr val="B4B4B4"/>
                </a:gs>
                <a:gs pos="100000">
                  <a:srgbClr val="646464"/>
                </a:gs>
              </a:gsLst>
              <a:lin ang="5400000" scaled="1"/>
              <a:tileRect/>
            </a:gradFill>
            <a:ln w="25400" algn="ctr">
              <a:solidFill>
                <a:srgbClr val="646464"/>
              </a:solidFill>
              <a:miter lim="800000"/>
              <a:headEnd/>
              <a:tailEnd/>
            </a:ln>
            <a:effectLst/>
            <a:scene3d>
              <a:camera prst="orthographicFront"/>
              <a:lightRig rig="flat" dir="t"/>
            </a:scene3d>
            <a:sp3d>
              <a:bevelT prst="relaxedInset"/>
            </a:sp3d>
          </p:spPr>
          <p:txBody>
            <a:bodyPr wrap="none" anchor="ctr"/>
            <a:lstStyle/>
            <a:p>
              <a:pPr algn="ctr" fontAlgn="ctr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2400" b="1">
                <a:solidFill>
                  <a:srgbClr val="1F497D"/>
                </a:solidFill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23" name="TextBox 146">
              <a:extLst>
                <a:ext uri="{FF2B5EF4-FFF2-40B4-BE49-F238E27FC236}">
                  <a16:creationId xmlns:a16="http://schemas.microsoft.com/office/drawing/2014/main" xmlns="" id="{5B9AFDE4-1A8E-4E3D-A37A-BF262614B9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43444" y="3730022"/>
              <a:ext cx="1798942" cy="461665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/>
          </p:spPr>
          <p:txBody>
            <a:bodyPr>
              <a:spAutoFit/>
            </a:bodyPr>
            <a:lstStyle/>
            <a:p>
              <a:pPr algn="ctr" fontAlgn="ctr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r>
                <a:rPr lang="zh-CN" altLang="en-US" sz="2400" b="1">
                  <a:solidFill>
                    <a:prstClr val="white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扇形统计图</a:t>
              </a:r>
              <a:endParaRPr lang="en-US" altLang="zh-CN" sz="2400" b="1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185A077C-DD99-4D9B-A827-29B49D82D25A}"/>
              </a:ext>
            </a:extLst>
          </p:cNvPr>
          <p:cNvSpPr txBox="1"/>
          <p:nvPr/>
        </p:nvSpPr>
        <p:spPr>
          <a:xfrm>
            <a:off x="5781806" y="1462013"/>
            <a:ext cx="25346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单式条形统计图</a:t>
            </a:r>
          </a:p>
        </p:txBody>
      </p: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FB38FDE0-81B9-4000-BBB6-0587DEB41651}"/>
              </a:ext>
            </a:extLst>
          </p:cNvPr>
          <p:cNvGrpSpPr/>
          <p:nvPr/>
        </p:nvGrpSpPr>
        <p:grpSpPr>
          <a:xfrm>
            <a:off x="3478467" y="2807595"/>
            <a:ext cx="1980000" cy="487053"/>
            <a:chOff x="3027812" y="2737515"/>
            <a:chExt cx="1980000" cy="487053"/>
          </a:xfrm>
        </p:grpSpPr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6243A90D-BA56-4C3B-84A3-2EB581A6DA61}"/>
                </a:ext>
              </a:extLst>
            </p:cNvPr>
            <p:cNvSpPr/>
            <p:nvPr/>
          </p:nvSpPr>
          <p:spPr>
            <a:xfrm>
              <a:off x="3027812" y="2737515"/>
              <a:ext cx="1980000" cy="468000"/>
            </a:xfrm>
            <a:prstGeom prst="rect">
              <a:avLst/>
            </a:prstGeom>
            <a:gradFill flip="none" rotWithShape="1">
              <a:gsLst>
                <a:gs pos="0">
                  <a:srgbClr val="B4B4B4"/>
                </a:gs>
                <a:gs pos="100000">
                  <a:srgbClr val="646464"/>
                </a:gs>
              </a:gsLst>
              <a:lin ang="5400000" scaled="1"/>
              <a:tileRect/>
            </a:gradFill>
            <a:ln w="25400" algn="ctr">
              <a:solidFill>
                <a:srgbClr val="646464"/>
              </a:solidFill>
              <a:miter lim="800000"/>
              <a:headEnd/>
              <a:tailEnd/>
            </a:ln>
            <a:effectLst/>
            <a:scene3d>
              <a:camera prst="orthographicFront"/>
              <a:lightRig rig="flat" dir="t"/>
            </a:scene3d>
            <a:sp3d>
              <a:bevelT prst="relaxedInset"/>
            </a:sp3d>
          </p:spPr>
          <p:txBody>
            <a:bodyPr wrap="none" anchor="ctr"/>
            <a:lstStyle/>
            <a:p>
              <a:pPr algn="ctr" fontAlgn="ctr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2400" b="1">
                <a:solidFill>
                  <a:srgbClr val="1F497D"/>
                </a:solidFill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27" name="TextBox 146">
              <a:extLst>
                <a:ext uri="{FF2B5EF4-FFF2-40B4-BE49-F238E27FC236}">
                  <a16:creationId xmlns:a16="http://schemas.microsoft.com/office/drawing/2014/main" xmlns="" id="{E0B3A851-88F8-4F87-A004-5CC193E260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78628" y="2762903"/>
              <a:ext cx="1798942" cy="461665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/>
          </p:spPr>
          <p:txBody>
            <a:bodyPr>
              <a:spAutoFit/>
            </a:bodyPr>
            <a:lstStyle/>
            <a:p>
              <a:pPr algn="ctr" fontAlgn="ctr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r>
                <a:rPr lang="zh-CN" altLang="en-US" sz="2400" b="1">
                  <a:solidFill>
                    <a:prstClr val="white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折线统计图</a:t>
              </a:r>
              <a:endParaRPr lang="en-US" altLang="zh-CN" sz="2400" b="1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8" name="AutoShape 5">
            <a:extLst>
              <a:ext uri="{FF2B5EF4-FFF2-40B4-BE49-F238E27FC236}">
                <a16:creationId xmlns:a16="http://schemas.microsoft.com/office/drawing/2014/main" xmlns="" id="{F9323392-6EBF-4FEE-AC68-549D8ABFA7DE}"/>
              </a:ext>
            </a:extLst>
          </p:cNvPr>
          <p:cNvSpPr>
            <a:spLocks/>
          </p:cNvSpPr>
          <p:nvPr/>
        </p:nvSpPr>
        <p:spPr bwMode="auto">
          <a:xfrm>
            <a:off x="5527145" y="1585417"/>
            <a:ext cx="288925" cy="892725"/>
          </a:xfrm>
          <a:prstGeom prst="leftBrace">
            <a:avLst>
              <a:gd name="adj1" fmla="val 54029"/>
              <a:gd name="adj2" fmla="val 50000"/>
            </a:avLst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zh-CN" altLang="zh-CN" sz="2400" b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E4F87B9E-0098-4E3C-A239-8522A95D964A}"/>
              </a:ext>
            </a:extLst>
          </p:cNvPr>
          <p:cNvSpPr txBox="1"/>
          <p:nvPr/>
        </p:nvSpPr>
        <p:spPr>
          <a:xfrm>
            <a:off x="5783136" y="2067694"/>
            <a:ext cx="25346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复式条形统计图</a:t>
            </a:r>
          </a:p>
        </p:txBody>
      </p:sp>
      <p:cxnSp>
        <p:nvCxnSpPr>
          <p:cNvPr id="30" name="直接连接符 29">
            <a:extLst>
              <a:ext uri="{FF2B5EF4-FFF2-40B4-BE49-F238E27FC236}">
                <a16:creationId xmlns:a16="http://schemas.microsoft.com/office/drawing/2014/main" xmlns="" id="{5883158F-A0C3-4027-AA30-3FCBFA38832F}"/>
              </a:ext>
            </a:extLst>
          </p:cNvPr>
          <p:cNvCxnSpPr/>
          <p:nvPr/>
        </p:nvCxnSpPr>
        <p:spPr>
          <a:xfrm>
            <a:off x="2871518" y="2960406"/>
            <a:ext cx="538463" cy="7479"/>
          </a:xfrm>
          <a:prstGeom prst="line">
            <a:avLst/>
          </a:prstGeom>
          <a:ln w="19050">
            <a:solidFill>
              <a:srgbClr val="6464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48AEDA98-CA84-4F92-BF0D-3AE86AD05FE1}"/>
              </a:ext>
            </a:extLst>
          </p:cNvPr>
          <p:cNvSpPr txBox="1"/>
          <p:nvPr/>
        </p:nvSpPr>
        <p:spPr>
          <a:xfrm>
            <a:off x="5816070" y="2686149"/>
            <a:ext cx="25346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单式折线统计图</a:t>
            </a:r>
          </a:p>
        </p:txBody>
      </p:sp>
      <p:sp>
        <p:nvSpPr>
          <p:cNvPr id="32" name="AutoShape 5">
            <a:extLst>
              <a:ext uri="{FF2B5EF4-FFF2-40B4-BE49-F238E27FC236}">
                <a16:creationId xmlns:a16="http://schemas.microsoft.com/office/drawing/2014/main" xmlns="" id="{E2FCAFF4-1816-4A16-9877-A4319492C606}"/>
              </a:ext>
            </a:extLst>
          </p:cNvPr>
          <p:cNvSpPr>
            <a:spLocks/>
          </p:cNvSpPr>
          <p:nvPr/>
        </p:nvSpPr>
        <p:spPr bwMode="auto">
          <a:xfrm>
            <a:off x="5564889" y="2764540"/>
            <a:ext cx="288925" cy="927605"/>
          </a:xfrm>
          <a:prstGeom prst="leftBrace">
            <a:avLst>
              <a:gd name="adj1" fmla="val 54029"/>
              <a:gd name="adj2" fmla="val 50000"/>
            </a:avLst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zh-CN" altLang="zh-CN" sz="2400" b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xmlns="" id="{52AA28CD-F4C4-4CBB-B1F3-05C8D24ADF82}"/>
              </a:ext>
            </a:extLst>
          </p:cNvPr>
          <p:cNvSpPr txBox="1"/>
          <p:nvPr/>
        </p:nvSpPr>
        <p:spPr>
          <a:xfrm>
            <a:off x="5853814" y="3291830"/>
            <a:ext cx="25346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复式折线统计图</a:t>
            </a:r>
          </a:p>
        </p:txBody>
      </p:sp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35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知识梳理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7" name="图片 36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8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2303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8" grpId="0" animBg="1"/>
      <p:bldP spid="29" grpId="0"/>
      <p:bldP spid="31" grpId="0"/>
      <p:bldP spid="32" grpId="0" animBg="1"/>
      <p:bldP spid="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7"/>
          <p:cNvSpPr>
            <a:spLocks noChangeArrowheads="1"/>
          </p:cNvSpPr>
          <p:nvPr/>
        </p:nvSpPr>
        <p:spPr bwMode="auto">
          <a:xfrm>
            <a:off x="6802413" y="3978597"/>
            <a:ext cx="1668462" cy="9112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/>
          <a:lstStyle/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5" name="Rectangle 63"/>
          <p:cNvSpPr>
            <a:spLocks noChangeArrowheads="1"/>
          </p:cNvSpPr>
          <p:nvPr/>
        </p:nvSpPr>
        <p:spPr bwMode="auto">
          <a:xfrm>
            <a:off x="4345970" y="4100713"/>
            <a:ext cx="936625" cy="7191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36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4983870"/>
              </p:ext>
            </p:extLst>
          </p:nvPr>
        </p:nvGraphicFramePr>
        <p:xfrm>
          <a:off x="1260970" y="1131590"/>
          <a:ext cx="6479382" cy="3367074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43219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1572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1572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1572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7024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zh-CN" altLang="zh-CN" sz="2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4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条形统计图</a:t>
                      </a: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4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折线统计图</a:t>
                      </a: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4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扇形统计图</a:t>
                      </a: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8577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400" b="1" u="none" strike="noStrike" cap="none" normalizeH="0" baseline="0" dirty="0">
                          <a:ln>
                            <a:noFill/>
                          </a:ln>
                          <a:solidFill>
                            <a:srgbClr val="FF33CC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特点</a:t>
                      </a: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33CC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zh-CN" altLang="zh-CN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zh-CN" altLang="zh-CN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0723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zh-CN" altLang="zh-CN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zh-CN" altLang="zh-CN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400" b="1" u="none" strike="noStrike" cap="none" normalizeH="0" baseline="0" dirty="0">
                          <a:ln>
                            <a:noFill/>
                          </a:ln>
                          <a:solidFill>
                            <a:srgbClr val="FF33CC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作用</a:t>
                      </a: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33CC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zh-CN" altLang="zh-CN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zh-CN" altLang="zh-CN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zh-CN" altLang="zh-CN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37" name="Text Box 27"/>
          <p:cNvSpPr txBox="1">
            <a:spLocks noChangeArrowheads="1"/>
          </p:cNvSpPr>
          <p:nvPr/>
        </p:nvSpPr>
        <p:spPr bwMode="auto">
          <a:xfrm>
            <a:off x="1421943" y="339502"/>
            <a:ext cx="581435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v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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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三种统计图的特点和作用对比</a:t>
            </a:r>
          </a:p>
        </p:txBody>
      </p:sp>
      <p:sp>
        <p:nvSpPr>
          <p:cNvPr id="38" name="Text Box 28"/>
          <p:cNvSpPr txBox="1">
            <a:spLocks noChangeArrowheads="1"/>
          </p:cNvSpPr>
          <p:nvPr/>
        </p:nvSpPr>
        <p:spPr bwMode="auto">
          <a:xfrm>
            <a:off x="1663158" y="1891700"/>
            <a:ext cx="341632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v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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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用一个单位长度表示一定的数量</a:t>
            </a:r>
          </a:p>
        </p:txBody>
      </p:sp>
      <p:sp>
        <p:nvSpPr>
          <p:cNvPr id="39" name="Text Box 29"/>
          <p:cNvSpPr txBox="1">
            <a:spLocks noChangeArrowheads="1"/>
          </p:cNvSpPr>
          <p:nvPr/>
        </p:nvSpPr>
        <p:spPr bwMode="auto">
          <a:xfrm>
            <a:off x="5646989" y="1823477"/>
            <a:ext cx="205263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v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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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用整个圆面积表示总数，用扇形面积表示各部分占总数的百分数。</a:t>
            </a:r>
          </a:p>
        </p:txBody>
      </p:sp>
      <p:sp>
        <p:nvSpPr>
          <p:cNvPr id="40" name="Text Box 30"/>
          <p:cNvSpPr txBox="1">
            <a:spLocks noChangeArrowheads="1"/>
          </p:cNvSpPr>
          <p:nvPr/>
        </p:nvSpPr>
        <p:spPr bwMode="auto">
          <a:xfrm>
            <a:off x="1716736" y="2377475"/>
            <a:ext cx="1905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v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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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800" b="1">
                <a:latin typeface="楷体" panose="02010609060101010101" pitchFamily="49" charset="-122"/>
                <a:ea typeface="楷体" panose="02010609060101010101" pitchFamily="49" charset="-122"/>
              </a:rPr>
              <a:t>用直条的长短表示数量的多少</a:t>
            </a:r>
          </a:p>
        </p:txBody>
      </p:sp>
      <p:sp>
        <p:nvSpPr>
          <p:cNvPr id="41" name="Text Box 31"/>
          <p:cNvSpPr txBox="1">
            <a:spLocks noChangeArrowheads="1"/>
          </p:cNvSpPr>
          <p:nvPr/>
        </p:nvSpPr>
        <p:spPr bwMode="auto">
          <a:xfrm>
            <a:off x="3621736" y="2323897"/>
            <a:ext cx="209192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v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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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用折线的起伏表示数量的增减变化</a:t>
            </a:r>
          </a:p>
        </p:txBody>
      </p:sp>
      <p:sp>
        <p:nvSpPr>
          <p:cNvPr id="42" name="Text Box 32"/>
          <p:cNvSpPr txBox="1">
            <a:spLocks noChangeArrowheads="1"/>
          </p:cNvSpPr>
          <p:nvPr/>
        </p:nvSpPr>
        <p:spPr bwMode="auto">
          <a:xfrm>
            <a:off x="1701259" y="3243586"/>
            <a:ext cx="190619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v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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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能清楚地看出各数量的多少，便于相互比较。</a:t>
            </a:r>
          </a:p>
        </p:txBody>
      </p:sp>
      <p:sp>
        <p:nvSpPr>
          <p:cNvPr id="43" name="Text Box 33"/>
          <p:cNvSpPr txBox="1">
            <a:spLocks noChangeArrowheads="1"/>
          </p:cNvSpPr>
          <p:nvPr/>
        </p:nvSpPr>
        <p:spPr bwMode="auto">
          <a:xfrm>
            <a:off x="3758484" y="3213960"/>
            <a:ext cx="188850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v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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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能清楚地看出数量增减变化的情况，也能看出数量的多少。</a:t>
            </a:r>
          </a:p>
        </p:txBody>
      </p:sp>
      <p:sp>
        <p:nvSpPr>
          <p:cNvPr id="44" name="Text Box 34"/>
          <p:cNvSpPr txBox="1">
            <a:spLocks noChangeArrowheads="1"/>
          </p:cNvSpPr>
          <p:nvPr/>
        </p:nvSpPr>
        <p:spPr bwMode="auto">
          <a:xfrm>
            <a:off x="5636273" y="3195492"/>
            <a:ext cx="207406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v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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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能清楚地看出各部分与总数的百分比，以及部分与部分之间的关系。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1" name="图片 20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2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32851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0" grpId="0"/>
      <p:bldP spid="41" grpId="0"/>
      <p:bldP spid="42" grpId="0"/>
      <p:bldP spid="43" grpId="0"/>
      <p:bldP spid="4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2152129" y="2571254"/>
            <a:ext cx="639878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1957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年～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2050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年世界人口变化预测情况。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395536" y="339502"/>
            <a:ext cx="835292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分别选择合适的统计图表示下列数据，并说明你的理由。</a:t>
            </a: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2152129" y="1707654"/>
            <a:ext cx="639878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2050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年各大洲人口预测达到的具体数据。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2215222" y="3382748"/>
            <a:ext cx="4964537" cy="53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2050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年世界人口分布预测情况。</a:t>
            </a:r>
          </a:p>
        </p:txBody>
      </p:sp>
      <p:sp>
        <p:nvSpPr>
          <p:cNvPr id="15" name="MH_SubTitle_1"/>
          <p:cNvSpPr/>
          <p:nvPr>
            <p:custDataLst>
              <p:tags r:id="rId1"/>
            </p:custDataLst>
          </p:nvPr>
        </p:nvSpPr>
        <p:spPr>
          <a:xfrm>
            <a:off x="1547664" y="1737149"/>
            <a:ext cx="634601" cy="501847"/>
          </a:xfrm>
          <a:custGeom>
            <a:avLst/>
            <a:gdLst/>
            <a:ahLst/>
            <a:cxnLst/>
            <a:rect l="l" t="t" r="r" b="b"/>
            <a:pathLst>
              <a:path w="2343150" h="1557337">
                <a:moveTo>
                  <a:pt x="0" y="0"/>
                </a:moveTo>
                <a:lnTo>
                  <a:pt x="2343150" y="0"/>
                </a:lnTo>
                <a:lnTo>
                  <a:pt x="2343150" y="1168003"/>
                </a:lnTo>
                <a:lnTo>
                  <a:pt x="1171575" y="1557337"/>
                </a:lnTo>
                <a:lnTo>
                  <a:pt x="0" y="1168003"/>
                </a:lnTo>
                <a:close/>
              </a:path>
            </a:pathLst>
          </a:custGeom>
          <a:solidFill>
            <a:srgbClr val="DBA94A"/>
          </a:solidFill>
          <a:ln w="3175" cap="flat" cmpd="sng" algn="ctr">
            <a:noFill/>
            <a:prstDash val="solid"/>
          </a:ln>
          <a:effectLst/>
        </p:spPr>
        <p:txBody>
          <a:bodyPr vert="horz" wrap="square" lIns="0" tIns="0" rIns="0" bIns="0" anchor="ctr">
            <a:normAutofit/>
          </a:bodyPr>
          <a:lstStyle/>
          <a:p>
            <a:pPr lvl="0" algn="ctr">
              <a:defRPr/>
            </a:pPr>
            <a:r>
              <a:rPr lang="en-US" altLang="zh-CN" sz="2800" b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800" b="1" kern="10" dirty="0">
              <a:ln w="9525">
                <a:noFill/>
                <a:round/>
                <a:headEnd/>
                <a:tailEnd/>
              </a:ln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MH_SubTitle_1"/>
          <p:cNvSpPr/>
          <p:nvPr>
            <p:custDataLst>
              <p:tags r:id="rId2"/>
            </p:custDataLst>
          </p:nvPr>
        </p:nvSpPr>
        <p:spPr>
          <a:xfrm>
            <a:off x="1572271" y="2547090"/>
            <a:ext cx="634601" cy="501847"/>
          </a:xfrm>
          <a:custGeom>
            <a:avLst/>
            <a:gdLst/>
            <a:ahLst/>
            <a:cxnLst/>
            <a:rect l="l" t="t" r="r" b="b"/>
            <a:pathLst>
              <a:path w="2343150" h="1557337">
                <a:moveTo>
                  <a:pt x="0" y="0"/>
                </a:moveTo>
                <a:lnTo>
                  <a:pt x="2343150" y="0"/>
                </a:lnTo>
                <a:lnTo>
                  <a:pt x="2343150" y="1168003"/>
                </a:lnTo>
                <a:lnTo>
                  <a:pt x="1171575" y="1557337"/>
                </a:lnTo>
                <a:lnTo>
                  <a:pt x="0" y="1168003"/>
                </a:lnTo>
                <a:close/>
              </a:path>
            </a:pathLst>
          </a:custGeom>
          <a:solidFill>
            <a:srgbClr val="DBA94A"/>
          </a:solidFill>
          <a:ln w="3175" cap="flat" cmpd="sng" algn="ctr">
            <a:noFill/>
            <a:prstDash val="solid"/>
          </a:ln>
          <a:effectLst/>
        </p:spPr>
        <p:txBody>
          <a:bodyPr vert="horz" wrap="square" lIns="0" tIns="0" rIns="0" bIns="0" anchor="ctr">
            <a:normAutofit/>
          </a:bodyPr>
          <a:lstStyle/>
          <a:p>
            <a:pPr lvl="0" algn="ctr">
              <a:defRPr/>
            </a:pPr>
            <a:r>
              <a:rPr lang="en-US" altLang="zh-CN" sz="2800" b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2800" b="1" kern="10" dirty="0">
              <a:ln w="9525">
                <a:noFill/>
                <a:round/>
                <a:headEnd/>
                <a:tailEnd/>
              </a:ln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MH_SubTitle_1"/>
          <p:cNvSpPr/>
          <p:nvPr>
            <p:custDataLst>
              <p:tags r:id="rId3"/>
            </p:custDataLst>
          </p:nvPr>
        </p:nvSpPr>
        <p:spPr>
          <a:xfrm>
            <a:off x="1616826" y="3420870"/>
            <a:ext cx="634601" cy="501847"/>
          </a:xfrm>
          <a:custGeom>
            <a:avLst/>
            <a:gdLst/>
            <a:ahLst/>
            <a:cxnLst/>
            <a:rect l="l" t="t" r="r" b="b"/>
            <a:pathLst>
              <a:path w="2343150" h="1557337">
                <a:moveTo>
                  <a:pt x="0" y="0"/>
                </a:moveTo>
                <a:lnTo>
                  <a:pt x="2343150" y="0"/>
                </a:lnTo>
                <a:lnTo>
                  <a:pt x="2343150" y="1168003"/>
                </a:lnTo>
                <a:lnTo>
                  <a:pt x="1171575" y="1557337"/>
                </a:lnTo>
                <a:lnTo>
                  <a:pt x="0" y="1168003"/>
                </a:lnTo>
                <a:close/>
              </a:path>
            </a:pathLst>
          </a:custGeom>
          <a:solidFill>
            <a:srgbClr val="DBA94A"/>
          </a:solidFill>
          <a:ln w="3175" cap="flat" cmpd="sng" algn="ctr">
            <a:noFill/>
            <a:prstDash val="solid"/>
          </a:ln>
          <a:effectLst/>
        </p:spPr>
        <p:txBody>
          <a:bodyPr vert="horz" wrap="square" lIns="0" tIns="0" rIns="0" bIns="0" anchor="ctr">
            <a:normAutofit/>
          </a:bodyPr>
          <a:lstStyle/>
          <a:p>
            <a:pPr lvl="0" algn="ctr">
              <a:defRPr/>
            </a:pPr>
            <a:r>
              <a:rPr lang="en-US" altLang="zh-CN" sz="2800" b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zh-CN" altLang="en-US" sz="2800" b="1" kern="10" dirty="0">
              <a:ln w="9525">
                <a:noFill/>
                <a:round/>
                <a:headEnd/>
                <a:tailEnd/>
              </a:ln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0" name="图片 19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1" name="文本框 26">
              <a:hlinkClick r:id="rId7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82479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/>
      <p:bldP spid="15" grpId="0" animBg="1"/>
      <p:bldP spid="16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11"/>
          <p:cNvSpPr/>
          <p:nvPr>
            <p:custDataLst>
              <p:tags r:id="rId2"/>
            </p:custDataLst>
          </p:nvPr>
        </p:nvSpPr>
        <p:spPr bwMode="auto">
          <a:xfrm>
            <a:off x="957269" y="-184774"/>
            <a:ext cx="554037" cy="461665"/>
          </a:xfrm>
          <a:custGeom>
            <a:avLst/>
            <a:gdLst>
              <a:gd name="connsiteX0" fmla="*/ 496843 w 993687"/>
              <a:gd name="connsiteY0" fmla="*/ 100503 h 1199267"/>
              <a:gd name="connsiteX1" fmla="*/ 100503 w 993687"/>
              <a:gd name="connsiteY1" fmla="*/ 496844 h 1199267"/>
              <a:gd name="connsiteX2" fmla="*/ 496843 w 993687"/>
              <a:gd name="connsiteY2" fmla="*/ 893185 h 1199267"/>
              <a:gd name="connsiteX3" fmla="*/ 893185 w 993687"/>
              <a:gd name="connsiteY3" fmla="*/ 496845 h 1199267"/>
              <a:gd name="connsiteX4" fmla="*/ 496843 w 993687"/>
              <a:gd name="connsiteY4" fmla="*/ 100503 h 1199267"/>
              <a:gd name="connsiteX5" fmla="*/ 509266 w 993687"/>
              <a:gd name="connsiteY5" fmla="*/ 156 h 1199267"/>
              <a:gd name="connsiteX6" fmla="*/ 856839 w 993687"/>
              <a:gd name="connsiteY6" fmla="*/ 154416 h 1199267"/>
              <a:gd name="connsiteX7" fmla="*/ 856838 w 993687"/>
              <a:gd name="connsiteY7" fmla="*/ 154417 h 1199267"/>
              <a:gd name="connsiteX8" fmla="*/ 839271 w 993687"/>
              <a:gd name="connsiteY8" fmla="*/ 856840 h 1199267"/>
              <a:gd name="connsiteX9" fmla="*/ 479277 w 993687"/>
              <a:gd name="connsiteY9" fmla="*/ 1199267 h 1199267"/>
              <a:gd name="connsiteX10" fmla="*/ 136849 w 993687"/>
              <a:gd name="connsiteY10" fmla="*/ 839272 h 1199267"/>
              <a:gd name="connsiteX11" fmla="*/ 154416 w 993687"/>
              <a:gd name="connsiteY11" fmla="*/ 136849 h 1199267"/>
              <a:gd name="connsiteX12" fmla="*/ 509266 w 993687"/>
              <a:gd name="connsiteY12" fmla="*/ 156 h 119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93687" h="1199267">
                <a:moveTo>
                  <a:pt x="496843" y="100503"/>
                </a:moveTo>
                <a:cubicBezTo>
                  <a:pt x="277951" y="100504"/>
                  <a:pt x="100502" y="277952"/>
                  <a:pt x="100503" y="496844"/>
                </a:cubicBezTo>
                <a:cubicBezTo>
                  <a:pt x="100502" y="715738"/>
                  <a:pt x="277950" y="893186"/>
                  <a:pt x="496843" y="893185"/>
                </a:cubicBezTo>
                <a:cubicBezTo>
                  <a:pt x="715737" y="893185"/>
                  <a:pt x="893185" y="715737"/>
                  <a:pt x="893185" y="496845"/>
                </a:cubicBezTo>
                <a:cubicBezTo>
                  <a:pt x="893185" y="277951"/>
                  <a:pt x="715737" y="100503"/>
                  <a:pt x="496843" y="100503"/>
                </a:cubicBezTo>
                <a:close/>
                <a:moveTo>
                  <a:pt x="509266" y="156"/>
                </a:moveTo>
                <a:cubicBezTo>
                  <a:pt x="636380" y="3335"/>
                  <a:pt x="762280" y="55006"/>
                  <a:pt x="856839" y="154416"/>
                </a:cubicBezTo>
                <a:lnTo>
                  <a:pt x="856838" y="154417"/>
                </a:lnTo>
                <a:cubicBezTo>
                  <a:pt x="1045956" y="353237"/>
                  <a:pt x="1038091" y="667722"/>
                  <a:pt x="839271" y="856840"/>
                </a:cubicBezTo>
                <a:lnTo>
                  <a:pt x="479277" y="1199267"/>
                </a:lnTo>
                <a:lnTo>
                  <a:pt x="136849" y="839272"/>
                </a:lnTo>
                <a:cubicBezTo>
                  <a:pt x="-52268" y="640452"/>
                  <a:pt x="-44403" y="325967"/>
                  <a:pt x="154416" y="136849"/>
                </a:cubicBezTo>
                <a:cubicBezTo>
                  <a:pt x="253826" y="42291"/>
                  <a:pt x="382152" y="-3023"/>
                  <a:pt x="509266" y="156"/>
                </a:cubicBezTo>
                <a:close/>
              </a:path>
            </a:pathLst>
          </a:custGeom>
          <a:noFill/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defRPr/>
            </a:pPr>
            <a:endParaRPr lang="zh-CN" altLang="en-US" sz="2000" b="1" noProof="1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华康海报体W12"/>
            </a:endParaRPr>
          </a:p>
        </p:txBody>
      </p:sp>
      <p:graphicFrame>
        <p:nvGraphicFramePr>
          <p:cNvPr id="31" name="Object 10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1831509"/>
              </p:ext>
            </p:extLst>
          </p:nvPr>
        </p:nvGraphicFramePr>
        <p:xfrm>
          <a:off x="2375282" y="2054033"/>
          <a:ext cx="3906473" cy="26059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图表" r:id="rId4" imgW="6095913" imgH="4069087" progId="MSGraph.Chart.8">
                  <p:embed followColorScheme="full"/>
                </p:oleObj>
              </mc:Choice>
              <mc:Fallback>
                <p:oleObj name="图表" r:id="rId4" imgW="6095913" imgH="4069087" progId="MSGraph.Chart.8">
                  <p:embed followColorScheme="full"/>
                  <p:pic>
                    <p:nvPicPr>
                      <p:cNvPr id="31" name="Object 10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75282" y="2054033"/>
                        <a:ext cx="3906473" cy="260594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Text Box 6"/>
          <p:cNvSpPr txBox="1">
            <a:spLocks noChangeArrowheads="1"/>
          </p:cNvSpPr>
          <p:nvPr/>
        </p:nvSpPr>
        <p:spPr bwMode="auto">
          <a:xfrm>
            <a:off x="1907704" y="1605053"/>
            <a:ext cx="511256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zh-CN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2050</a:t>
            </a:r>
            <a:r>
              <a:rPr lang="zh-CN" altLang="en-US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年世界各洲人口预测数量情况统计图</a:t>
            </a:r>
          </a:p>
        </p:txBody>
      </p:sp>
      <p:sp>
        <p:nvSpPr>
          <p:cNvPr id="33" name="Text Box 6"/>
          <p:cNvSpPr txBox="1">
            <a:spLocks noChangeArrowheads="1"/>
          </p:cNvSpPr>
          <p:nvPr/>
        </p:nvSpPr>
        <p:spPr bwMode="auto">
          <a:xfrm>
            <a:off x="5148138" y="1902377"/>
            <a:ext cx="15120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1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年    月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7" name="图片 16">
              <a:hlinkClick r:id="rId6" action="ppaction://hlinksldjump"/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8" name="文本框 26">
              <a:hlinkClick r:id="rId8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3" name="矩形 2"/>
          <p:cNvSpPr/>
          <p:nvPr/>
        </p:nvSpPr>
        <p:spPr>
          <a:xfrm>
            <a:off x="323528" y="339502"/>
            <a:ext cx="83529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E6482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条形统计图能够清楚地表示数量的多少，所以选择条形统计图来表示</a:t>
            </a:r>
            <a:r>
              <a:rPr lang="en-US" altLang="zh-CN" sz="2800" b="1" dirty="0">
                <a:solidFill>
                  <a:srgbClr val="E6482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2050</a:t>
            </a:r>
            <a:r>
              <a:rPr lang="zh-CN" altLang="en-US" sz="2800" b="1" dirty="0">
                <a:solidFill>
                  <a:srgbClr val="E6482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年世界各洲人口预测数量比较合适。</a:t>
            </a:r>
          </a:p>
        </p:txBody>
      </p:sp>
    </p:spTree>
    <p:extLst>
      <p:ext uri="{BB962C8B-B14F-4D97-AF65-F5344CB8AC3E}">
        <p14:creationId xmlns:p14="http://schemas.microsoft.com/office/powerpoint/2010/main" val="3069520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31" grpId="0"/>
      <p:bldP spid="32" grpId="0"/>
      <p:bldP spid="3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0394051"/>
              </p:ext>
            </p:extLst>
          </p:nvPr>
        </p:nvGraphicFramePr>
        <p:xfrm>
          <a:off x="2303860" y="2157269"/>
          <a:ext cx="4320778" cy="24253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图表" r:id="rId3" imgW="6095913" imgH="4069087" progId="MSGraph.Chart.8">
                  <p:embed followColorScheme="full"/>
                </p:oleObj>
              </mc:Choice>
              <mc:Fallback>
                <p:oleObj name="图表" r:id="rId3" imgW="6095913" imgH="4069087" progId="MSGraph.Chart.8">
                  <p:embed followColorScheme="full"/>
                  <p:pic>
                    <p:nvPicPr>
                      <p:cNvPr id="15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03860" y="2157269"/>
                        <a:ext cx="4320778" cy="242530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1979712" y="1811600"/>
            <a:ext cx="547321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1957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～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2050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年世界人口变化预测情况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统计图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9" name="图片 18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0" name="文本框 26">
              <a:hlinkClick r:id="rId7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3" name="矩形 2"/>
          <p:cNvSpPr/>
          <p:nvPr/>
        </p:nvSpPr>
        <p:spPr>
          <a:xfrm>
            <a:off x="251520" y="394667"/>
            <a:ext cx="885698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E6482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折线统计图不仅能够清楚地表示数量的多少，而且还可以表示数量增减的变化情况，所以选择折线统计图来表示</a:t>
            </a:r>
            <a:r>
              <a:rPr lang="en-US" altLang="zh-CN" sz="2800" b="1" dirty="0">
                <a:solidFill>
                  <a:srgbClr val="E6482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1957</a:t>
            </a:r>
            <a:r>
              <a:rPr lang="zh-CN" altLang="en-US" sz="2800" b="1" dirty="0">
                <a:solidFill>
                  <a:srgbClr val="E6482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年～</a:t>
            </a:r>
            <a:r>
              <a:rPr lang="en-US" altLang="zh-CN" sz="2800" b="1" dirty="0">
                <a:solidFill>
                  <a:srgbClr val="E6482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2050</a:t>
            </a:r>
            <a:r>
              <a:rPr lang="zh-CN" altLang="en-US" sz="2800" b="1" dirty="0">
                <a:solidFill>
                  <a:srgbClr val="E6482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年世界人口变化预测情况比较合适。</a:t>
            </a:r>
          </a:p>
        </p:txBody>
      </p:sp>
    </p:spTree>
    <p:extLst>
      <p:ext uri="{BB962C8B-B14F-4D97-AF65-F5344CB8AC3E}">
        <p14:creationId xmlns:p14="http://schemas.microsoft.com/office/powerpoint/2010/main" val="2359142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16"/>
          <p:cNvGrpSpPr>
            <a:grpSpLocks/>
          </p:cNvGrpSpPr>
          <p:nvPr/>
        </p:nvGrpSpPr>
        <p:grpSpPr bwMode="auto">
          <a:xfrm>
            <a:off x="2411760" y="1660211"/>
            <a:ext cx="4077446" cy="2855755"/>
            <a:chOff x="2789" y="75"/>
            <a:chExt cx="2858" cy="1999"/>
          </a:xfrm>
        </p:grpSpPr>
        <p:pic>
          <p:nvPicPr>
            <p:cNvPr id="64" name="Picture 17" descr="PP211C1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789" y="75"/>
              <a:ext cx="2858" cy="1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5" name="Text Box 18"/>
            <p:cNvSpPr txBox="1">
              <a:spLocks noChangeArrowheads="1"/>
            </p:cNvSpPr>
            <p:nvPr/>
          </p:nvSpPr>
          <p:spPr bwMode="auto">
            <a:xfrm>
              <a:off x="3198" y="1026"/>
              <a:ext cx="861" cy="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altLang="zh-CN" sz="1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60.5%</a:t>
              </a:r>
            </a:p>
          </p:txBody>
        </p:sp>
        <p:sp>
          <p:nvSpPr>
            <p:cNvPr id="66" name="Text Box 19"/>
            <p:cNvSpPr txBox="1">
              <a:spLocks noChangeArrowheads="1"/>
            </p:cNvSpPr>
            <p:nvPr/>
          </p:nvSpPr>
          <p:spPr bwMode="auto">
            <a:xfrm>
              <a:off x="3882" y="488"/>
              <a:ext cx="681" cy="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altLang="zh-CN" sz="1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12.5%</a:t>
              </a:r>
            </a:p>
          </p:txBody>
        </p:sp>
        <p:sp>
          <p:nvSpPr>
            <p:cNvPr id="67" name="Text Box 20"/>
            <p:cNvSpPr txBox="1">
              <a:spLocks noChangeArrowheads="1"/>
            </p:cNvSpPr>
            <p:nvPr/>
          </p:nvSpPr>
          <p:spPr bwMode="auto">
            <a:xfrm>
              <a:off x="4059" y="882"/>
              <a:ext cx="771" cy="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altLang="zh-CN" sz="1600" b="1">
                  <a:latin typeface="楷体" panose="02010609060101010101" pitchFamily="49" charset="-122"/>
                  <a:ea typeface="楷体" panose="02010609060101010101" pitchFamily="49" charset="-122"/>
                </a:rPr>
                <a:t>12.9%</a:t>
              </a:r>
            </a:p>
          </p:txBody>
        </p:sp>
        <p:sp>
          <p:nvSpPr>
            <p:cNvPr id="68" name="Text Box 21"/>
            <p:cNvSpPr txBox="1">
              <a:spLocks noChangeArrowheads="1"/>
            </p:cNvSpPr>
            <p:nvPr/>
          </p:nvSpPr>
          <p:spPr bwMode="auto">
            <a:xfrm>
              <a:off x="4332" y="1170"/>
              <a:ext cx="498" cy="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altLang="zh-CN" sz="1600" b="1">
                  <a:latin typeface="楷体" panose="02010609060101010101" pitchFamily="49" charset="-122"/>
                  <a:ea typeface="楷体" panose="02010609060101010101" pitchFamily="49" charset="-122"/>
                </a:rPr>
                <a:t>8%</a:t>
              </a:r>
            </a:p>
          </p:txBody>
        </p:sp>
        <p:sp>
          <p:nvSpPr>
            <p:cNvPr id="69" name="Text Box 22"/>
            <p:cNvSpPr txBox="1">
              <a:spLocks noChangeArrowheads="1"/>
            </p:cNvSpPr>
            <p:nvPr/>
          </p:nvSpPr>
          <p:spPr bwMode="auto">
            <a:xfrm>
              <a:off x="4455" y="1520"/>
              <a:ext cx="748" cy="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altLang="zh-CN" sz="1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5.6%</a:t>
              </a:r>
            </a:p>
          </p:txBody>
        </p:sp>
        <p:sp>
          <p:nvSpPr>
            <p:cNvPr id="70" name="Line 23"/>
            <p:cNvSpPr>
              <a:spLocks noChangeShapeType="1"/>
            </p:cNvSpPr>
            <p:nvPr/>
          </p:nvSpPr>
          <p:spPr bwMode="auto">
            <a:xfrm>
              <a:off x="4559" y="1458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" name="Line 24"/>
            <p:cNvSpPr>
              <a:spLocks noChangeShapeType="1"/>
            </p:cNvSpPr>
            <p:nvPr/>
          </p:nvSpPr>
          <p:spPr bwMode="auto">
            <a:xfrm>
              <a:off x="4445" y="1491"/>
              <a:ext cx="227" cy="1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" name="Line 25"/>
            <p:cNvSpPr>
              <a:spLocks noChangeShapeType="1"/>
            </p:cNvSpPr>
            <p:nvPr/>
          </p:nvSpPr>
          <p:spPr bwMode="auto">
            <a:xfrm>
              <a:off x="4445" y="1616"/>
              <a:ext cx="136" cy="2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" name="Text Box 26"/>
            <p:cNvSpPr txBox="1">
              <a:spLocks noChangeArrowheads="1"/>
            </p:cNvSpPr>
            <p:nvPr/>
          </p:nvSpPr>
          <p:spPr bwMode="auto">
            <a:xfrm>
              <a:off x="4413" y="1813"/>
              <a:ext cx="748" cy="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altLang="zh-CN" sz="1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0.5%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4" name="图片 23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5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3" name="矩形 2"/>
          <p:cNvSpPr/>
          <p:nvPr/>
        </p:nvSpPr>
        <p:spPr>
          <a:xfrm>
            <a:off x="323528" y="394667"/>
            <a:ext cx="83529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E6482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扇形统计图能够清楚地表示出部分与总体的关系，所以选择扇形统计图来表</a:t>
            </a:r>
            <a:r>
              <a:rPr lang="en-US" altLang="zh-CN" sz="2800" b="1" dirty="0">
                <a:solidFill>
                  <a:srgbClr val="E6482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2050</a:t>
            </a:r>
            <a:r>
              <a:rPr lang="zh-CN" altLang="en-US" sz="2800" b="1" dirty="0">
                <a:solidFill>
                  <a:srgbClr val="E6482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年世界人口分布预测情况比较合适。</a:t>
            </a:r>
          </a:p>
        </p:txBody>
      </p:sp>
    </p:spTree>
    <p:extLst>
      <p:ext uri="{BB962C8B-B14F-4D97-AF65-F5344CB8AC3E}">
        <p14:creationId xmlns:p14="http://schemas.microsoft.com/office/powerpoint/2010/main" val="3786103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01203616"/>
  <p:tag name="MH_LIBRARY" val="GRAPHIC"/>
  <p:tag name="MH_TYPE" val="SubTitle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01203616"/>
  <p:tag name="MH_LIBRARY" val="GRAPHIC"/>
  <p:tag name="MH_TYPE" val="SubTitle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01203616"/>
  <p:tag name="MH_LIBRARY" val="GRAPHIC"/>
  <p:tag name="MH_TYPE" val="SubTitl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740"/>
  <p:tag name="MH_LIBRARY" val="GRAPHIC"/>
  <p:tag name="MH_ORDER" val="Freeform 27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1223</Words>
  <Application>Microsoft Office PowerPoint</Application>
  <PresentationFormat>全屏显示(16:9)</PresentationFormat>
  <Paragraphs>273</Paragraphs>
  <Slides>20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3" baseType="lpstr">
      <vt:lpstr>Arial</vt:lpstr>
      <vt:lpstr>宋体</vt:lpstr>
      <vt:lpstr>Times New Roman</vt:lpstr>
      <vt:lpstr>Wingdings</vt:lpstr>
      <vt:lpstr>微软雅黑</vt:lpstr>
      <vt:lpstr>Calibri</vt:lpstr>
      <vt:lpstr>楷体</vt:lpstr>
      <vt:lpstr>黑体</vt:lpstr>
      <vt:lpstr>华康海报体W12</vt:lpstr>
      <vt:lpstr>幼圆</vt:lpstr>
      <vt:lpstr>1_Office 主题</vt:lpstr>
      <vt:lpstr>2_自定义设计方案</vt:lpstr>
      <vt:lpstr>图表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3</cp:revision>
  <dcterms:created xsi:type="dcterms:W3CDTF">2017-03-17T02:28:00Z</dcterms:created>
  <dcterms:modified xsi:type="dcterms:W3CDTF">2018-11-02T01:51:44Z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